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p:regular r:id="rId51"/>
      <p:bold r:id="rId52"/>
      <p:italic r:id="rId53"/>
      <p:boldItalic r:id="rId54"/>
    </p:embeddedFont>
    <p:embeddedFont>
      <p:font typeface="Poppins"/>
      <p:regular r:id="rId55"/>
      <p:bold r:id="rId56"/>
      <p:italic r:id="rId57"/>
      <p:boldItalic r:id="rId58"/>
    </p:embeddedFont>
    <p:embeddedFont>
      <p:font typeface="Jost"/>
      <p:regular r:id="rId59"/>
      <p:bold r:id="rId60"/>
      <p:italic r:id="rId61"/>
      <p:boldItalic r:id="rId62"/>
    </p:embeddedFont>
    <p:embeddedFont>
      <p:font typeface="Poppins Black"/>
      <p:bold r:id="rId63"/>
      <p:boldItalic r:id="rId64"/>
    </p:embeddedFont>
    <p:embeddedFont>
      <p:font typeface="Poppins Thin"/>
      <p:regular r:id="rId65"/>
      <p:bold r:id="rId66"/>
      <p:italic r:id="rId67"/>
      <p:boldItalic r:id="rId68"/>
    </p:embeddedFont>
    <p:embeddedFont>
      <p:font typeface="Comfortaa"/>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88DDA8-971C-4771-A55B-33BC70A8F982}">
  <a:tblStyle styleId="{D088DDA8-971C-4771-A55B-33BC70A8F98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Comfortaa-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Jost-boldItalic.fntdata"/><Relationship Id="rId61" Type="http://schemas.openxmlformats.org/officeDocument/2006/relationships/font" Target="fonts/Jost-italic.fntdata"/><Relationship Id="rId20" Type="http://schemas.openxmlformats.org/officeDocument/2006/relationships/slide" Target="slides/slide14.xml"/><Relationship Id="rId64" Type="http://schemas.openxmlformats.org/officeDocument/2006/relationships/font" Target="fonts/PoppinsBlack-boldItalic.fntdata"/><Relationship Id="rId63" Type="http://schemas.openxmlformats.org/officeDocument/2006/relationships/font" Target="fonts/PoppinsBlack-bold.fntdata"/><Relationship Id="rId22" Type="http://schemas.openxmlformats.org/officeDocument/2006/relationships/slide" Target="slides/slide16.xml"/><Relationship Id="rId66" Type="http://schemas.openxmlformats.org/officeDocument/2006/relationships/font" Target="fonts/PoppinsThin-bold.fntdata"/><Relationship Id="rId21" Type="http://schemas.openxmlformats.org/officeDocument/2006/relationships/slide" Target="slides/slide15.xml"/><Relationship Id="rId65" Type="http://schemas.openxmlformats.org/officeDocument/2006/relationships/font" Target="fonts/PoppinsThin-regular.fntdata"/><Relationship Id="rId24" Type="http://schemas.openxmlformats.org/officeDocument/2006/relationships/slide" Target="slides/slide18.xml"/><Relationship Id="rId68" Type="http://schemas.openxmlformats.org/officeDocument/2006/relationships/font" Target="fonts/PoppinsThin-boldItalic.fntdata"/><Relationship Id="rId23" Type="http://schemas.openxmlformats.org/officeDocument/2006/relationships/slide" Target="slides/slide17.xml"/><Relationship Id="rId67" Type="http://schemas.openxmlformats.org/officeDocument/2006/relationships/font" Target="fonts/PoppinsThin-italic.fntdata"/><Relationship Id="rId60" Type="http://schemas.openxmlformats.org/officeDocument/2006/relationships/font" Target="fonts/Jos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omfortaa-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slide" Target="slides/slide44.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Poppins-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Poppins-italic.fntdata"/><Relationship Id="rId12" Type="http://schemas.openxmlformats.org/officeDocument/2006/relationships/slide" Target="slides/slide6.xml"/><Relationship Id="rId56" Type="http://schemas.openxmlformats.org/officeDocument/2006/relationships/font" Target="fonts/Poppins-bold.fntdata"/><Relationship Id="rId15" Type="http://schemas.openxmlformats.org/officeDocument/2006/relationships/slide" Target="slides/slide9.xml"/><Relationship Id="rId59" Type="http://schemas.openxmlformats.org/officeDocument/2006/relationships/font" Target="fonts/Jost-regular.fntdata"/><Relationship Id="rId14" Type="http://schemas.openxmlformats.org/officeDocument/2006/relationships/slide" Target="slides/slide8.xml"/><Relationship Id="rId58" Type="http://schemas.openxmlformats.org/officeDocument/2006/relationships/font" Target="fonts/Poppi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tQEuzYk8GmDJYhTdKf_zvpSZFqmN95oHFOW74iM4OY4/edit#slide=id.g150be523112_0_46"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50be523112_0_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id" u="sng">
                <a:solidFill>
                  <a:schemeClr val="hlink"/>
                </a:solidFill>
                <a:hlinkClick r:id="rId2"/>
              </a:rPr>
              <a:t>Final Presentation Group 14 - Google Slides</a:t>
            </a:r>
            <a:endParaRPr/>
          </a:p>
        </p:txBody>
      </p:sp>
      <p:sp>
        <p:nvSpPr>
          <p:cNvPr id="56" name="Google Shape;56;g150be523112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50c1c125e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50c1c125e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4871954e08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4871954e08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871954e08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4871954e08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4871954e0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4871954e0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4871954e0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4871954e0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4871954e0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4871954e0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4871954e0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4871954e0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4871954e0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4871954e0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4871954e08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4871954e08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50c1c125e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50c1c125e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4871954e08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4871954e08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4871954e08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4871954e08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e0b04bfbb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e0b04bfbb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871954e0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4871954e0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e0b04bfbb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e0b04bfbb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e0b04bfbb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e0b04bfbb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e0b04bfbb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fe0b04bfbb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e0b04bfb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e0b04bfb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 : Total Available Market</a:t>
            </a:r>
            <a:endParaRPr/>
          </a:p>
          <a:p>
            <a:pPr indent="0" lvl="0" marL="0" rtl="0" algn="l">
              <a:spcBef>
                <a:spcPts val="0"/>
              </a:spcBef>
              <a:spcAft>
                <a:spcPts val="0"/>
              </a:spcAft>
              <a:buNone/>
            </a:pPr>
            <a:r>
              <a:rPr lang="id"/>
              <a:t>SAM : Serviceable </a:t>
            </a:r>
            <a:r>
              <a:rPr lang="id">
                <a:solidFill>
                  <a:schemeClr val="dk1"/>
                </a:solidFill>
              </a:rPr>
              <a:t>Available Market</a:t>
            </a:r>
            <a:endParaRPr>
              <a:solidFill>
                <a:schemeClr val="dk1"/>
              </a:solidFill>
            </a:endParaRPr>
          </a:p>
          <a:p>
            <a:pPr indent="0" lvl="0" marL="0" rtl="0" algn="l">
              <a:spcBef>
                <a:spcPts val="0"/>
              </a:spcBef>
              <a:spcAft>
                <a:spcPts val="0"/>
              </a:spcAft>
              <a:buNone/>
            </a:pPr>
            <a:r>
              <a:rPr lang="id">
                <a:solidFill>
                  <a:schemeClr val="dk1"/>
                </a:solidFill>
              </a:rPr>
              <a:t>SOM : Serviceable-Obtainable Market</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e0b04bfbb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e0b04bfbb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e0b04bfbb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fe0b04bfbb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44dee41b5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44dee41b55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0be5233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0be5233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50be00ac3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50be00ac3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50be00ac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50be00ac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44dee41b5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44dee41b5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4871954e08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4871954e08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871954e0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4871954e0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4871954e0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4871954e0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4871954e0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4871954e0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4871954e0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4871954e0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4871954e0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4871954e0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4871954e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4871954e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4871954e08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4871954e08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4871954e08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4871954e0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4871954e08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4871954e08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4871954e08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4871954e08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4871954e08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4871954e08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4871954e08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4871954e08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50c1c125e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50c1c125e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50c1c125e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50c1c125e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50c1c125e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50c1c125e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50c1c125e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50c1c125e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50be52311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50be52311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Slide">
  <p:cSld name="TITLE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848868" y="-357187"/>
            <a:ext cx="199800" cy="2541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Slide 1">
  <p:cSld name="TITLE_2">
    <p:spTree>
      <p:nvGrpSpPr>
        <p:cNvPr id="52" name="Shape 52"/>
        <p:cNvGrpSpPr/>
        <p:nvPr/>
      </p:nvGrpSpPr>
      <p:grpSpPr>
        <a:xfrm>
          <a:off x="0" y="0"/>
          <a:ext cx="0" cy="0"/>
          <a:chOff x="0" y="0"/>
          <a:chExt cx="0" cy="0"/>
        </a:xfrm>
      </p:grpSpPr>
      <p:sp>
        <p:nvSpPr>
          <p:cNvPr id="53" name="Google Shape;53;p14"/>
          <p:cNvSpPr txBox="1"/>
          <p:nvPr>
            <p:ph idx="12" type="sldNum"/>
          </p:nvPr>
        </p:nvSpPr>
        <p:spPr>
          <a:xfrm>
            <a:off x="8848868" y="-357187"/>
            <a:ext cx="199800" cy="2541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E9F6FA"/>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6.png"/><Relationship Id="rId7"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6.pn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6.png"/><Relationship Id="rId6" Type="http://schemas.openxmlformats.org/officeDocument/2006/relationships/image" Target="../media/image9.png"/></Relationships>
</file>

<file path=ppt/slides/_rels/slide24.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36.png"/><Relationship Id="rId12"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39.png"/><Relationship Id="rId9"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45.png"/><Relationship Id="rId8" Type="http://schemas.openxmlformats.org/officeDocument/2006/relationships/hyperlink" Target="https://ivanmsiegfried.com/timtuju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6.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6.png"/><Relationship Id="rId5"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6.png"/><Relationship Id="rId5"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6.png"/><Relationship Id="rId5"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6.png"/><Relationship Id="rId5"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6.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12.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5"/>
          <p:cNvSpPr/>
          <p:nvPr/>
        </p:nvSpPr>
        <p:spPr>
          <a:xfrm>
            <a:off x="450056" y="2231425"/>
            <a:ext cx="4877100" cy="800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300"/>
              <a:buFont typeface="Arial"/>
              <a:buNone/>
            </a:pPr>
            <a:r>
              <a:rPr b="1" lang="id" sz="4400">
                <a:solidFill>
                  <a:srgbClr val="CC4125"/>
                </a:solidFill>
                <a:latin typeface="Jost"/>
                <a:ea typeface="Jost"/>
                <a:cs typeface="Jost"/>
                <a:sym typeface="Jost"/>
              </a:rPr>
              <a:t>Final Presentation</a:t>
            </a:r>
            <a:endParaRPr b="1" sz="4400">
              <a:solidFill>
                <a:srgbClr val="CC4125"/>
              </a:solidFill>
              <a:latin typeface="Jost"/>
              <a:ea typeface="Jost"/>
              <a:cs typeface="Jost"/>
              <a:sym typeface="Jost"/>
            </a:endParaRPr>
          </a:p>
          <a:p>
            <a:pPr indent="0" lvl="0" marL="0" marR="0" rtl="0" algn="r">
              <a:lnSpc>
                <a:spcPct val="100000"/>
              </a:lnSpc>
              <a:spcBef>
                <a:spcPts val="0"/>
              </a:spcBef>
              <a:spcAft>
                <a:spcPts val="0"/>
              </a:spcAft>
              <a:buClr>
                <a:schemeClr val="dk1"/>
              </a:buClr>
              <a:buSzPts val="5300"/>
              <a:buFont typeface="Arial"/>
              <a:buNone/>
            </a:pPr>
            <a:r>
              <a:rPr b="1" lang="id" sz="4400">
                <a:solidFill>
                  <a:srgbClr val="CC4125"/>
                </a:solidFill>
                <a:latin typeface="Jost"/>
                <a:ea typeface="Jost"/>
                <a:cs typeface="Jost"/>
                <a:sym typeface="Jost"/>
              </a:rPr>
              <a:t>GPTP XV 2022</a:t>
            </a:r>
            <a:endParaRPr b="1" sz="4400">
              <a:solidFill>
                <a:srgbClr val="CC4125"/>
              </a:solidFill>
              <a:latin typeface="Jost"/>
              <a:ea typeface="Jost"/>
              <a:cs typeface="Jost"/>
              <a:sym typeface="Jost"/>
            </a:endParaRPr>
          </a:p>
        </p:txBody>
      </p:sp>
      <p:sp>
        <p:nvSpPr>
          <p:cNvPr id="59" name="Google Shape;59;p15"/>
          <p:cNvSpPr/>
          <p:nvPr/>
        </p:nvSpPr>
        <p:spPr>
          <a:xfrm>
            <a:off x="450056" y="1645963"/>
            <a:ext cx="1252500" cy="17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E9F6FA"/>
              </a:buClr>
              <a:buSzPts val="1100"/>
              <a:buFont typeface="Arial"/>
              <a:buNone/>
            </a:pPr>
            <a:r>
              <a:rPr lang="id" sz="1100">
                <a:solidFill>
                  <a:srgbClr val="2F3E46"/>
                </a:solidFill>
                <a:latin typeface="Jost"/>
                <a:ea typeface="Jost"/>
                <a:cs typeface="Jost"/>
                <a:sym typeface="Jost"/>
              </a:rPr>
              <a:t>AGUSTUS</a:t>
            </a:r>
            <a:r>
              <a:rPr b="0" i="0" lang="id" sz="1100" u="none" cap="none" strike="noStrike">
                <a:solidFill>
                  <a:srgbClr val="2F3E46"/>
                </a:solidFill>
                <a:latin typeface="Jost"/>
                <a:ea typeface="Jost"/>
                <a:cs typeface="Jost"/>
                <a:sym typeface="Jost"/>
              </a:rPr>
              <a:t> </a:t>
            </a:r>
            <a:r>
              <a:rPr b="1" i="0" lang="id" sz="1100" u="none" cap="none" strike="noStrike">
                <a:solidFill>
                  <a:srgbClr val="2F3E46"/>
                </a:solidFill>
                <a:latin typeface="Jost"/>
                <a:ea typeface="Jost"/>
                <a:cs typeface="Jost"/>
                <a:sym typeface="Jost"/>
              </a:rPr>
              <a:t>2022</a:t>
            </a:r>
            <a:endParaRPr b="1" i="0" sz="500" u="none" cap="none" strike="noStrike">
              <a:solidFill>
                <a:srgbClr val="2F3E46"/>
              </a:solidFill>
              <a:latin typeface="Jost"/>
              <a:ea typeface="Jost"/>
              <a:cs typeface="Jost"/>
              <a:sym typeface="Jost"/>
            </a:endParaRPr>
          </a:p>
        </p:txBody>
      </p:sp>
      <p:cxnSp>
        <p:nvCxnSpPr>
          <p:cNvPr id="60" name="Google Shape;60;p15"/>
          <p:cNvCxnSpPr/>
          <p:nvPr/>
        </p:nvCxnSpPr>
        <p:spPr>
          <a:xfrm rot="10800000">
            <a:off x="1789553" y="1734026"/>
            <a:ext cx="3169500" cy="0"/>
          </a:xfrm>
          <a:prstGeom prst="straightConnector1">
            <a:avLst/>
          </a:prstGeom>
          <a:noFill/>
          <a:ln cap="flat" cmpd="sng" w="50800">
            <a:solidFill>
              <a:srgbClr val="FF9F1C"/>
            </a:solidFill>
            <a:prstDash val="solid"/>
            <a:miter lim="400000"/>
            <a:headEnd len="sm" w="sm" type="none"/>
            <a:tailEnd len="sm" w="sm" type="none"/>
          </a:ln>
        </p:spPr>
      </p:cxnSp>
      <p:cxnSp>
        <p:nvCxnSpPr>
          <p:cNvPr id="61" name="Google Shape;61;p15"/>
          <p:cNvCxnSpPr/>
          <p:nvPr/>
        </p:nvCxnSpPr>
        <p:spPr>
          <a:xfrm rot="10800000">
            <a:off x="450026" y="3528938"/>
            <a:ext cx="4509000" cy="0"/>
          </a:xfrm>
          <a:prstGeom prst="straightConnector1">
            <a:avLst/>
          </a:prstGeom>
          <a:noFill/>
          <a:ln cap="flat" cmpd="sng" w="50800">
            <a:solidFill>
              <a:srgbClr val="FF9F1C"/>
            </a:solidFill>
            <a:prstDash val="solid"/>
            <a:miter lim="400000"/>
            <a:headEnd len="sm" w="sm" type="none"/>
            <a:tailEnd len="sm" w="sm" type="none"/>
          </a:ln>
        </p:spPr>
      </p:cxnSp>
      <p:sp>
        <p:nvSpPr>
          <p:cNvPr id="62" name="Google Shape;62;p15"/>
          <p:cNvSpPr/>
          <p:nvPr/>
        </p:nvSpPr>
        <p:spPr>
          <a:xfrm>
            <a:off x="450025" y="3593525"/>
            <a:ext cx="2385000" cy="149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E9F6FA"/>
              </a:buClr>
              <a:buSzPts val="1100"/>
              <a:buFont typeface="Arial"/>
              <a:buNone/>
            </a:pPr>
            <a:r>
              <a:rPr i="1" lang="id" sz="1100">
                <a:solidFill>
                  <a:srgbClr val="2F3E46"/>
                </a:solidFill>
                <a:latin typeface="Poppins"/>
                <a:ea typeface="Poppins"/>
                <a:cs typeface="Poppins"/>
                <a:sym typeface="Poppins"/>
              </a:rPr>
              <a:t>Kelompok 13</a:t>
            </a:r>
            <a:endParaRPr i="1" sz="1100">
              <a:solidFill>
                <a:srgbClr val="2F3E46"/>
              </a:solidFill>
              <a:latin typeface="Poppins"/>
              <a:ea typeface="Poppins"/>
              <a:cs typeface="Poppins"/>
              <a:sym typeface="Poppins"/>
            </a:endParaRPr>
          </a:p>
          <a:p>
            <a:pPr indent="0" lvl="0" marL="0" marR="0" rtl="0" algn="l">
              <a:lnSpc>
                <a:spcPct val="100000"/>
              </a:lnSpc>
              <a:spcBef>
                <a:spcPts val="0"/>
              </a:spcBef>
              <a:spcAft>
                <a:spcPts val="0"/>
              </a:spcAft>
              <a:buClr>
                <a:srgbClr val="E9F6FA"/>
              </a:buClr>
              <a:buSzPts val="1100"/>
              <a:buFont typeface="Arial"/>
              <a:buNone/>
            </a:pPr>
            <a:r>
              <a:rPr i="1" lang="id" sz="1100">
                <a:solidFill>
                  <a:srgbClr val="2F3E46"/>
                </a:solidFill>
                <a:latin typeface="Poppins"/>
                <a:ea typeface="Poppins"/>
                <a:cs typeface="Poppins"/>
                <a:sym typeface="Poppins"/>
              </a:rPr>
              <a:t>M. Syauqi Ramadhan (20000015)</a:t>
            </a:r>
            <a:endParaRPr i="1" sz="1100">
              <a:solidFill>
                <a:srgbClr val="2F3E46"/>
              </a:solidFill>
              <a:latin typeface="Poppins"/>
              <a:ea typeface="Poppins"/>
              <a:cs typeface="Poppins"/>
              <a:sym typeface="Poppins"/>
            </a:endParaRPr>
          </a:p>
          <a:p>
            <a:pPr indent="0" lvl="0" marL="0" marR="0" rtl="0" algn="l">
              <a:lnSpc>
                <a:spcPct val="100000"/>
              </a:lnSpc>
              <a:spcBef>
                <a:spcPts val="0"/>
              </a:spcBef>
              <a:spcAft>
                <a:spcPts val="0"/>
              </a:spcAft>
              <a:buClr>
                <a:srgbClr val="E9F6FA"/>
              </a:buClr>
              <a:buSzPts val="1100"/>
              <a:buFont typeface="Arial"/>
              <a:buNone/>
            </a:pPr>
            <a:r>
              <a:rPr i="1" lang="id" sz="1100">
                <a:solidFill>
                  <a:srgbClr val="2F3E46"/>
                </a:solidFill>
                <a:latin typeface="Poppins"/>
                <a:ea typeface="Poppins"/>
                <a:cs typeface="Poppins"/>
                <a:sym typeface="Poppins"/>
              </a:rPr>
              <a:t>Maria Ciptaning S K (940500)</a:t>
            </a:r>
            <a:endParaRPr i="1" sz="1100">
              <a:solidFill>
                <a:srgbClr val="2F3E46"/>
              </a:solidFill>
              <a:latin typeface="Poppins"/>
              <a:ea typeface="Poppins"/>
              <a:cs typeface="Poppins"/>
              <a:sym typeface="Poppins"/>
            </a:endParaRPr>
          </a:p>
          <a:p>
            <a:pPr indent="0" lvl="0" marL="0" marR="0" rtl="0" algn="l">
              <a:lnSpc>
                <a:spcPct val="100000"/>
              </a:lnSpc>
              <a:spcBef>
                <a:spcPts val="0"/>
              </a:spcBef>
              <a:spcAft>
                <a:spcPts val="0"/>
              </a:spcAft>
              <a:buClr>
                <a:srgbClr val="E9F6FA"/>
              </a:buClr>
              <a:buSzPts val="1100"/>
              <a:buFont typeface="Arial"/>
              <a:buNone/>
            </a:pPr>
            <a:r>
              <a:rPr i="1" lang="id" sz="1100">
                <a:solidFill>
                  <a:srgbClr val="2F3E46"/>
                </a:solidFill>
                <a:latin typeface="Poppins"/>
                <a:ea typeface="Poppins"/>
                <a:cs typeface="Poppins"/>
                <a:sym typeface="Poppins"/>
              </a:rPr>
              <a:t>M. Idris (930487)</a:t>
            </a:r>
            <a:endParaRPr i="1" sz="1100">
              <a:solidFill>
                <a:srgbClr val="2F3E46"/>
              </a:solidFill>
              <a:latin typeface="Poppins"/>
              <a:ea typeface="Poppins"/>
              <a:cs typeface="Poppins"/>
              <a:sym typeface="Poppins"/>
            </a:endParaRPr>
          </a:p>
          <a:p>
            <a:pPr indent="0" lvl="0" marL="0" marR="0" rtl="0" algn="l">
              <a:lnSpc>
                <a:spcPct val="100000"/>
              </a:lnSpc>
              <a:spcBef>
                <a:spcPts val="0"/>
              </a:spcBef>
              <a:spcAft>
                <a:spcPts val="0"/>
              </a:spcAft>
              <a:buClr>
                <a:srgbClr val="E9F6FA"/>
              </a:buClr>
              <a:buSzPts val="1100"/>
              <a:buFont typeface="Arial"/>
              <a:buNone/>
            </a:pPr>
            <a:r>
              <a:rPr i="1" lang="id" sz="1100">
                <a:solidFill>
                  <a:srgbClr val="2F3E46"/>
                </a:solidFill>
                <a:latin typeface="Poppins"/>
                <a:ea typeface="Poppins"/>
                <a:cs typeface="Poppins"/>
                <a:sym typeface="Poppins"/>
              </a:rPr>
              <a:t>Ivan M. Siegfried (940505)</a:t>
            </a:r>
            <a:endParaRPr i="1" sz="1100">
              <a:solidFill>
                <a:srgbClr val="2F3E46"/>
              </a:solidFill>
              <a:latin typeface="Poppins"/>
              <a:ea typeface="Poppins"/>
              <a:cs typeface="Poppins"/>
              <a:sym typeface="Poppins"/>
            </a:endParaRPr>
          </a:p>
          <a:p>
            <a:pPr indent="0" lvl="0" marL="0" marR="0" rtl="0" algn="l">
              <a:lnSpc>
                <a:spcPct val="100000"/>
              </a:lnSpc>
              <a:spcBef>
                <a:spcPts val="0"/>
              </a:spcBef>
              <a:spcAft>
                <a:spcPts val="0"/>
              </a:spcAft>
              <a:buClr>
                <a:srgbClr val="E9F6FA"/>
              </a:buClr>
              <a:buSzPts val="1100"/>
              <a:buFont typeface="Arial"/>
              <a:buNone/>
            </a:pPr>
            <a:r>
              <a:rPr i="1" lang="id" sz="1100">
                <a:solidFill>
                  <a:srgbClr val="2F3E46"/>
                </a:solidFill>
                <a:latin typeface="Poppins"/>
                <a:ea typeface="Poppins"/>
                <a:cs typeface="Poppins"/>
                <a:sym typeface="Poppins"/>
              </a:rPr>
              <a:t>Yanu Rahmaddianto (970287)</a:t>
            </a:r>
            <a:endParaRPr i="1" sz="1100">
              <a:solidFill>
                <a:srgbClr val="2F3E46"/>
              </a:solidFill>
              <a:latin typeface="Poppins"/>
              <a:ea typeface="Poppins"/>
              <a:cs typeface="Poppins"/>
              <a:sym typeface="Poppins"/>
            </a:endParaRPr>
          </a:p>
        </p:txBody>
      </p:sp>
      <p:pic>
        <p:nvPicPr>
          <p:cNvPr id="63" name="Google Shape;63;p15"/>
          <p:cNvPicPr preferRelativeResize="0"/>
          <p:nvPr/>
        </p:nvPicPr>
        <p:blipFill rotWithShape="1">
          <a:blip r:embed="rId3">
            <a:alphaModFix/>
          </a:blip>
          <a:srcRect b="0" l="17404" r="9682" t="0"/>
          <a:stretch/>
        </p:blipFill>
        <p:spPr>
          <a:xfrm>
            <a:off x="6481775" y="0"/>
            <a:ext cx="2662225" cy="2307625"/>
          </a:xfrm>
          <a:prstGeom prst="rect">
            <a:avLst/>
          </a:prstGeom>
          <a:noFill/>
          <a:ln>
            <a:noFill/>
          </a:ln>
        </p:spPr>
      </p:pic>
      <p:pic>
        <p:nvPicPr>
          <p:cNvPr id="64" name="Google Shape;64;p15"/>
          <p:cNvPicPr preferRelativeResize="0"/>
          <p:nvPr/>
        </p:nvPicPr>
        <p:blipFill rotWithShape="1">
          <a:blip r:embed="rId4">
            <a:alphaModFix/>
          </a:blip>
          <a:srcRect b="0" l="18110" r="31567" t="0"/>
          <a:stretch/>
        </p:blipFill>
        <p:spPr>
          <a:xfrm>
            <a:off x="6481775" y="2276550"/>
            <a:ext cx="2662224" cy="2912076"/>
          </a:xfrm>
          <a:prstGeom prst="rect">
            <a:avLst/>
          </a:prstGeom>
          <a:noFill/>
          <a:ln>
            <a:noFill/>
          </a:ln>
        </p:spPr>
      </p:pic>
      <p:pic>
        <p:nvPicPr>
          <p:cNvPr id="65" name="Google Shape;65;p15"/>
          <p:cNvPicPr preferRelativeResize="0"/>
          <p:nvPr/>
        </p:nvPicPr>
        <p:blipFill rotWithShape="1">
          <a:blip r:embed="rId5">
            <a:alphaModFix/>
          </a:blip>
          <a:srcRect b="0" l="0" r="0" t="0"/>
          <a:stretch/>
        </p:blipFill>
        <p:spPr>
          <a:xfrm>
            <a:off x="3076486" y="939450"/>
            <a:ext cx="595640" cy="428749"/>
          </a:xfrm>
          <a:prstGeom prst="rect">
            <a:avLst/>
          </a:prstGeom>
          <a:noFill/>
          <a:ln>
            <a:noFill/>
          </a:ln>
        </p:spPr>
      </p:pic>
      <p:pic>
        <p:nvPicPr>
          <p:cNvPr id="66" name="Google Shape;66;p15"/>
          <p:cNvPicPr preferRelativeResize="0"/>
          <p:nvPr/>
        </p:nvPicPr>
        <p:blipFill>
          <a:blip r:embed="rId6">
            <a:alphaModFix/>
          </a:blip>
          <a:stretch>
            <a:fillRect/>
          </a:stretch>
        </p:blipFill>
        <p:spPr>
          <a:xfrm>
            <a:off x="1615500" y="981267"/>
            <a:ext cx="913434" cy="34509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aphicFrame>
        <p:nvGraphicFramePr>
          <p:cNvPr id="172" name="Google Shape;172;p24"/>
          <p:cNvGraphicFramePr/>
          <p:nvPr/>
        </p:nvGraphicFramePr>
        <p:xfrm>
          <a:off x="952500" y="1219200"/>
          <a:ext cx="3000000" cy="3000000"/>
        </p:xfrm>
        <a:graphic>
          <a:graphicData uri="http://schemas.openxmlformats.org/drawingml/2006/table">
            <a:tbl>
              <a:tblPr>
                <a:noFill/>
                <a:tableStyleId>{D088DDA8-971C-4771-A55B-33BC70A8F982}</a:tableStyleId>
              </a:tblPr>
              <a:tblGrid>
                <a:gridCol w="3371850"/>
                <a:gridCol w="3867150"/>
              </a:tblGrid>
              <a:tr h="715975">
                <a:tc>
                  <a:txBody>
                    <a:bodyPr/>
                    <a:lstStyle/>
                    <a:p>
                      <a:pPr indent="0" lvl="0" marL="0" rtl="0" algn="ctr">
                        <a:spcBef>
                          <a:spcPts val="0"/>
                        </a:spcBef>
                        <a:spcAft>
                          <a:spcPts val="0"/>
                        </a:spcAft>
                        <a:buNone/>
                      </a:pPr>
                      <a:r>
                        <a:rPr b="1" lang="id"/>
                        <a:t>Kekurangan AWS</a:t>
                      </a:r>
                      <a:endParaRPr b="1"/>
                    </a:p>
                  </a:txBody>
                  <a:tcPr marT="91425" marB="91425" marR="91425" marL="91425"/>
                </a:tc>
                <a:tc>
                  <a:txBody>
                    <a:bodyPr/>
                    <a:lstStyle/>
                    <a:p>
                      <a:pPr indent="0" lvl="0" marL="0" rtl="0" algn="ctr">
                        <a:spcBef>
                          <a:spcPts val="0"/>
                        </a:spcBef>
                        <a:spcAft>
                          <a:spcPts val="0"/>
                        </a:spcAft>
                        <a:buNone/>
                      </a:pPr>
                      <a:r>
                        <a:rPr b="1" lang="id"/>
                        <a:t>Peluang Peningkatan TelkomCloud</a:t>
                      </a:r>
                      <a:endParaRPr b="1"/>
                    </a:p>
                  </a:txBody>
                  <a:tcPr marT="91425" marB="91425" marR="91425" marL="91425"/>
                </a:tc>
              </a:tr>
              <a:tr h="966575">
                <a:tc>
                  <a:txBody>
                    <a:bodyPr/>
                    <a:lstStyle/>
                    <a:p>
                      <a:pPr indent="0" lvl="0" marL="0" rtl="0" algn="l">
                        <a:spcBef>
                          <a:spcPts val="0"/>
                        </a:spcBef>
                        <a:spcAft>
                          <a:spcPts val="0"/>
                        </a:spcAft>
                        <a:buNone/>
                      </a:pPr>
                      <a:r>
                        <a:rPr lang="id"/>
                        <a:t>Proses </a:t>
                      </a:r>
                      <a:r>
                        <a:rPr i="1" lang="id"/>
                        <a:t>billing</a:t>
                      </a:r>
                      <a:r>
                        <a:rPr lang="id"/>
                        <a:t> sangat membingungkan</a:t>
                      </a:r>
                      <a:endParaRPr/>
                    </a:p>
                  </a:txBody>
                  <a:tcPr marT="91425" marB="91425" marR="91425" marL="91425"/>
                </a:tc>
                <a:tc>
                  <a:txBody>
                    <a:bodyPr/>
                    <a:lstStyle/>
                    <a:p>
                      <a:pPr indent="0" lvl="0" marL="0" rtl="0" algn="l">
                        <a:spcBef>
                          <a:spcPts val="0"/>
                        </a:spcBef>
                        <a:spcAft>
                          <a:spcPts val="0"/>
                        </a:spcAft>
                        <a:buNone/>
                      </a:pPr>
                      <a:r>
                        <a:rPr lang="id"/>
                        <a:t>Sesuaikan </a:t>
                      </a:r>
                      <a:r>
                        <a:rPr i="1" lang="id"/>
                        <a:t>user interface</a:t>
                      </a:r>
                      <a:r>
                        <a:rPr lang="id"/>
                        <a:t> sesimpel mungkin sesuai dengan sistem keuangan di Indonesia</a:t>
                      </a:r>
                      <a:endParaRPr/>
                    </a:p>
                  </a:txBody>
                  <a:tcPr marT="91425" marB="91425" marR="91425" marL="91425"/>
                </a:tc>
              </a:tr>
              <a:tr h="715975">
                <a:tc>
                  <a:txBody>
                    <a:bodyPr/>
                    <a:lstStyle/>
                    <a:p>
                      <a:pPr indent="0" lvl="0" marL="0" rtl="0" algn="l">
                        <a:spcBef>
                          <a:spcPts val="0"/>
                        </a:spcBef>
                        <a:spcAft>
                          <a:spcPts val="0"/>
                        </a:spcAft>
                        <a:buNone/>
                      </a:pPr>
                      <a:r>
                        <a:rPr lang="id"/>
                        <a:t>Pembatasan servis Amazon EC2 berdasarkan wilayah-wilayah</a:t>
                      </a:r>
                      <a:endParaRPr/>
                    </a:p>
                  </a:txBody>
                  <a:tcPr marT="91425" marB="91425" marR="91425" marL="91425"/>
                </a:tc>
                <a:tc>
                  <a:txBody>
                    <a:bodyPr/>
                    <a:lstStyle/>
                    <a:p>
                      <a:pPr indent="0" lvl="0" marL="0" rtl="0" algn="l">
                        <a:spcBef>
                          <a:spcPts val="0"/>
                        </a:spcBef>
                        <a:spcAft>
                          <a:spcPts val="0"/>
                        </a:spcAft>
                        <a:buNone/>
                      </a:pPr>
                      <a:r>
                        <a:rPr i="1" lang="id"/>
                        <a:t>Virtual server</a:t>
                      </a:r>
                      <a:r>
                        <a:rPr lang="id"/>
                        <a:t> dan komputer tanpa batas pada wilayah Indonesia</a:t>
                      </a:r>
                      <a:endParaRPr/>
                    </a:p>
                  </a:txBody>
                  <a:tcPr marT="91425" marB="91425" marR="91425" marL="91425"/>
                </a:tc>
              </a:tr>
              <a:tr h="966575">
                <a:tc>
                  <a:txBody>
                    <a:bodyPr/>
                    <a:lstStyle/>
                    <a:p>
                      <a:pPr indent="0" lvl="0" marL="0" rtl="0" algn="l">
                        <a:spcBef>
                          <a:spcPts val="0"/>
                        </a:spcBef>
                        <a:spcAft>
                          <a:spcPts val="0"/>
                        </a:spcAft>
                        <a:buNone/>
                      </a:pPr>
                      <a:r>
                        <a:rPr lang="id"/>
                        <a:t>Risiko dari kebocoran data, isu privasi, keamanan, </a:t>
                      </a:r>
                      <a:r>
                        <a:rPr i="1" lang="id"/>
                        <a:t>downtime</a:t>
                      </a:r>
                      <a:r>
                        <a:rPr lang="id"/>
                        <a:t>, dan pembatasan kontrol</a:t>
                      </a:r>
                      <a:endParaRPr/>
                    </a:p>
                  </a:txBody>
                  <a:tcPr marT="91425" marB="91425" marR="91425" marL="91425"/>
                </a:tc>
                <a:tc>
                  <a:txBody>
                    <a:bodyPr/>
                    <a:lstStyle/>
                    <a:p>
                      <a:pPr indent="0" lvl="0" marL="0" rtl="0" algn="l">
                        <a:spcBef>
                          <a:spcPts val="0"/>
                        </a:spcBef>
                        <a:spcAft>
                          <a:spcPts val="0"/>
                        </a:spcAft>
                        <a:buNone/>
                      </a:pPr>
                      <a:r>
                        <a:rPr lang="id"/>
                        <a:t>Meningkatkan keamanan data, privasi, </a:t>
                      </a:r>
                      <a:r>
                        <a:rPr i="1" lang="id"/>
                        <a:t>downtime</a:t>
                      </a:r>
                      <a:r>
                        <a:rPr lang="id"/>
                        <a:t>, dan pembatasan kontrol</a:t>
                      </a:r>
                      <a:endParaRPr/>
                    </a:p>
                  </a:txBody>
                  <a:tcPr marT="91425" marB="91425" marR="91425" marL="91425"/>
                </a:tc>
              </a:tr>
            </a:tbl>
          </a:graphicData>
        </a:graphic>
      </p:graphicFrame>
      <p:sp>
        <p:nvSpPr>
          <p:cNvPr id="173" name="Google Shape;173;p24"/>
          <p:cNvSpPr txBox="1"/>
          <p:nvPr/>
        </p:nvSpPr>
        <p:spPr>
          <a:xfrm>
            <a:off x="266700" y="238125"/>
            <a:ext cx="510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2800">
                <a:solidFill>
                  <a:schemeClr val="dk1"/>
                </a:solidFill>
                <a:latin typeface="Poppins"/>
                <a:ea typeface="Poppins"/>
                <a:cs typeface="Poppins"/>
                <a:sym typeface="Poppins"/>
              </a:rPr>
              <a:t>Peningkatan Kualitas</a:t>
            </a:r>
            <a:endParaRPr b="1" sz="2800">
              <a:solidFill>
                <a:schemeClr val="dk1"/>
              </a:solidFill>
              <a:latin typeface="Poppins"/>
              <a:ea typeface="Poppins"/>
              <a:cs typeface="Poppins"/>
              <a:sym typeface="Poppins"/>
            </a:endParaRPr>
          </a:p>
        </p:txBody>
      </p:sp>
      <p:pic>
        <p:nvPicPr>
          <p:cNvPr id="174" name="Google Shape;174;p24"/>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175" name="Google Shape;175;p24"/>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5"/>
          <p:cNvPicPr preferRelativeResize="0"/>
          <p:nvPr/>
        </p:nvPicPr>
        <p:blipFill>
          <a:blip r:embed="rId3">
            <a:alphaModFix/>
          </a:blip>
          <a:stretch>
            <a:fillRect/>
          </a:stretch>
        </p:blipFill>
        <p:spPr>
          <a:xfrm>
            <a:off x="253900" y="1709000"/>
            <a:ext cx="3346875" cy="2430625"/>
          </a:xfrm>
          <a:prstGeom prst="rect">
            <a:avLst/>
          </a:prstGeom>
          <a:noFill/>
          <a:ln>
            <a:noFill/>
          </a:ln>
        </p:spPr>
      </p:pic>
      <p:sp>
        <p:nvSpPr>
          <p:cNvPr id="181" name="Google Shape;181;p25"/>
          <p:cNvSpPr txBox="1"/>
          <p:nvPr/>
        </p:nvSpPr>
        <p:spPr>
          <a:xfrm>
            <a:off x="266700" y="238125"/>
            <a:ext cx="510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2800">
                <a:solidFill>
                  <a:schemeClr val="dk1"/>
                </a:solidFill>
                <a:latin typeface="Poppins"/>
                <a:ea typeface="Poppins"/>
                <a:cs typeface="Poppins"/>
                <a:sym typeface="Poppins"/>
              </a:rPr>
              <a:t>Leadership Aspect</a:t>
            </a:r>
            <a:endParaRPr b="1" sz="2800">
              <a:solidFill>
                <a:schemeClr val="dk1"/>
              </a:solidFill>
              <a:latin typeface="Poppins"/>
              <a:ea typeface="Poppins"/>
              <a:cs typeface="Poppins"/>
              <a:sym typeface="Poppins"/>
            </a:endParaRPr>
          </a:p>
        </p:txBody>
      </p:sp>
      <p:sp>
        <p:nvSpPr>
          <p:cNvPr id="182" name="Google Shape;182;p25"/>
          <p:cNvSpPr txBox="1"/>
          <p:nvPr/>
        </p:nvSpPr>
        <p:spPr>
          <a:xfrm>
            <a:off x="4617400" y="1495500"/>
            <a:ext cx="378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a:latin typeface="Poppins Black"/>
                <a:ea typeface="Poppins Black"/>
                <a:cs typeface="Poppins Black"/>
                <a:sym typeface="Poppins Black"/>
              </a:rPr>
              <a:t>Building Strategic Partnership (BSP)</a:t>
            </a:r>
            <a:endParaRPr>
              <a:latin typeface="Poppins Black"/>
              <a:ea typeface="Poppins Black"/>
              <a:cs typeface="Poppins Black"/>
              <a:sym typeface="Poppins Black"/>
            </a:endParaRPr>
          </a:p>
        </p:txBody>
      </p:sp>
      <p:sp>
        <p:nvSpPr>
          <p:cNvPr id="183" name="Google Shape;183;p25"/>
          <p:cNvSpPr txBox="1"/>
          <p:nvPr/>
        </p:nvSpPr>
        <p:spPr>
          <a:xfrm>
            <a:off x="4838950" y="2188225"/>
            <a:ext cx="3346800" cy="6156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Membangun dan mengembangkan kemitraan strategis</a:t>
            </a:r>
            <a:endParaRPr/>
          </a:p>
        </p:txBody>
      </p:sp>
      <p:sp>
        <p:nvSpPr>
          <p:cNvPr id="184" name="Google Shape;184;p25"/>
          <p:cNvSpPr txBox="1"/>
          <p:nvPr/>
        </p:nvSpPr>
        <p:spPr>
          <a:xfrm>
            <a:off x="4838950" y="2893350"/>
            <a:ext cx="33468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Meningkatkan nilai tambah perusahaan</a:t>
            </a:r>
            <a:endParaRPr/>
          </a:p>
        </p:txBody>
      </p:sp>
      <p:pic>
        <p:nvPicPr>
          <p:cNvPr id="185" name="Google Shape;185;p25"/>
          <p:cNvPicPr preferRelativeResize="0"/>
          <p:nvPr/>
        </p:nvPicPr>
        <p:blipFill rotWithShape="1">
          <a:blip r:embed="rId4">
            <a:alphaModFix/>
          </a:blip>
          <a:srcRect b="0" l="0" r="0" t="0"/>
          <a:stretch/>
        </p:blipFill>
        <p:spPr>
          <a:xfrm>
            <a:off x="8483811" y="67875"/>
            <a:ext cx="595640" cy="428749"/>
          </a:xfrm>
          <a:prstGeom prst="rect">
            <a:avLst/>
          </a:prstGeom>
          <a:noFill/>
          <a:ln>
            <a:noFill/>
          </a:ln>
        </p:spPr>
      </p:pic>
      <p:pic>
        <p:nvPicPr>
          <p:cNvPr id="186" name="Google Shape;186;p25"/>
          <p:cNvPicPr preferRelativeResize="0"/>
          <p:nvPr/>
        </p:nvPicPr>
        <p:blipFill>
          <a:blip r:embed="rId5">
            <a:alphaModFix/>
          </a:blip>
          <a:stretch>
            <a:fillRect/>
          </a:stretch>
        </p:blipFill>
        <p:spPr>
          <a:xfrm>
            <a:off x="7509150" y="151529"/>
            <a:ext cx="913434" cy="3450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nvSpPr>
        <p:spPr>
          <a:xfrm>
            <a:off x="2784150" y="1371150"/>
            <a:ext cx="35757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7200">
                <a:solidFill>
                  <a:srgbClr val="FF2841"/>
                </a:solidFill>
                <a:latin typeface="Comfortaa"/>
                <a:ea typeface="Comfortaa"/>
                <a:cs typeface="Comfortaa"/>
                <a:sym typeface="Comfortaa"/>
              </a:rPr>
              <a:t>Digital Talent</a:t>
            </a:r>
            <a:endParaRPr b="1" sz="7200">
              <a:solidFill>
                <a:srgbClr val="FF2841"/>
              </a:solidFill>
              <a:latin typeface="Comfortaa"/>
              <a:ea typeface="Comfortaa"/>
              <a:cs typeface="Comfortaa"/>
              <a:sym typeface="Comfortaa"/>
            </a:endParaRPr>
          </a:p>
        </p:txBody>
      </p:sp>
      <p:pic>
        <p:nvPicPr>
          <p:cNvPr id="192" name="Google Shape;192;p26"/>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193" name="Google Shape;193;p26"/>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7"/>
          <p:cNvPicPr preferRelativeResize="0"/>
          <p:nvPr/>
        </p:nvPicPr>
        <p:blipFill>
          <a:blip r:embed="rId3">
            <a:alphaModFix/>
          </a:blip>
          <a:stretch>
            <a:fillRect/>
          </a:stretch>
        </p:blipFill>
        <p:spPr>
          <a:xfrm>
            <a:off x="430673" y="1093925"/>
            <a:ext cx="5676445" cy="906333"/>
          </a:xfrm>
          <a:prstGeom prst="rect">
            <a:avLst/>
          </a:prstGeom>
          <a:noFill/>
          <a:ln>
            <a:noFill/>
          </a:ln>
        </p:spPr>
      </p:pic>
      <p:pic>
        <p:nvPicPr>
          <p:cNvPr id="199" name="Google Shape;199;p27"/>
          <p:cNvPicPr preferRelativeResize="0"/>
          <p:nvPr/>
        </p:nvPicPr>
        <p:blipFill>
          <a:blip r:embed="rId4">
            <a:alphaModFix/>
          </a:blip>
          <a:stretch>
            <a:fillRect/>
          </a:stretch>
        </p:blipFill>
        <p:spPr>
          <a:xfrm>
            <a:off x="2686876" y="2282111"/>
            <a:ext cx="6193350" cy="972254"/>
          </a:xfrm>
          <a:prstGeom prst="rect">
            <a:avLst/>
          </a:prstGeom>
          <a:noFill/>
          <a:ln>
            <a:noFill/>
          </a:ln>
        </p:spPr>
      </p:pic>
      <p:pic>
        <p:nvPicPr>
          <p:cNvPr id="200" name="Google Shape;200;p27"/>
          <p:cNvPicPr preferRelativeResize="0"/>
          <p:nvPr/>
        </p:nvPicPr>
        <p:blipFill>
          <a:blip r:embed="rId5">
            <a:alphaModFix/>
          </a:blip>
          <a:stretch>
            <a:fillRect/>
          </a:stretch>
        </p:blipFill>
        <p:spPr>
          <a:xfrm>
            <a:off x="245625" y="3331754"/>
            <a:ext cx="5861487" cy="1082327"/>
          </a:xfrm>
          <a:prstGeom prst="rect">
            <a:avLst/>
          </a:prstGeom>
          <a:noFill/>
          <a:ln>
            <a:noFill/>
          </a:ln>
        </p:spPr>
      </p:pic>
      <p:pic>
        <p:nvPicPr>
          <p:cNvPr id="201" name="Google Shape;201;p27"/>
          <p:cNvPicPr preferRelativeResize="0"/>
          <p:nvPr/>
        </p:nvPicPr>
        <p:blipFill rotWithShape="1">
          <a:blip r:embed="rId6">
            <a:alphaModFix/>
          </a:blip>
          <a:srcRect b="0" l="0" r="0" t="0"/>
          <a:stretch/>
        </p:blipFill>
        <p:spPr>
          <a:xfrm>
            <a:off x="8483811" y="67875"/>
            <a:ext cx="595640" cy="428749"/>
          </a:xfrm>
          <a:prstGeom prst="rect">
            <a:avLst/>
          </a:prstGeom>
          <a:noFill/>
          <a:ln>
            <a:noFill/>
          </a:ln>
        </p:spPr>
      </p:pic>
      <p:pic>
        <p:nvPicPr>
          <p:cNvPr id="202" name="Google Shape;202;p27"/>
          <p:cNvPicPr preferRelativeResize="0"/>
          <p:nvPr/>
        </p:nvPicPr>
        <p:blipFill>
          <a:blip r:embed="rId7">
            <a:alphaModFix/>
          </a:blip>
          <a:stretch>
            <a:fillRect/>
          </a:stretch>
        </p:blipFill>
        <p:spPr>
          <a:xfrm>
            <a:off x="7509150" y="151529"/>
            <a:ext cx="913434" cy="345093"/>
          </a:xfrm>
          <a:prstGeom prst="rect">
            <a:avLst/>
          </a:prstGeom>
          <a:noFill/>
          <a:ln>
            <a:noFill/>
          </a:ln>
        </p:spPr>
      </p:pic>
      <p:cxnSp>
        <p:nvCxnSpPr>
          <p:cNvPr id="203" name="Google Shape;203;p27"/>
          <p:cNvCxnSpPr/>
          <p:nvPr/>
        </p:nvCxnSpPr>
        <p:spPr>
          <a:xfrm rot="10800000">
            <a:off x="245625" y="4789900"/>
            <a:ext cx="8634600" cy="0"/>
          </a:xfrm>
          <a:prstGeom prst="straightConnector1">
            <a:avLst/>
          </a:prstGeom>
          <a:noFill/>
          <a:ln cap="flat" cmpd="sng" w="9525">
            <a:solidFill>
              <a:srgbClr val="D9D9D9"/>
            </a:solidFill>
            <a:prstDash val="solid"/>
            <a:miter lim="400000"/>
            <a:headEnd len="sm" w="sm" type="none"/>
            <a:tailEnd len="sm" w="sm" type="none"/>
          </a:ln>
        </p:spPr>
      </p:cxnSp>
      <p:sp>
        <p:nvSpPr>
          <p:cNvPr id="204" name="Google Shape;204;p27"/>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id">
                <a:latin typeface="Poppins"/>
                <a:ea typeface="Poppins"/>
                <a:cs typeface="Poppins"/>
                <a:sym typeface="Poppins"/>
              </a:rPr>
              <a:t>Shortage on Digital Talent</a:t>
            </a:r>
            <a:endParaRPr b="1">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id">
                <a:latin typeface="Poppins"/>
                <a:ea typeface="Poppins"/>
                <a:cs typeface="Poppins"/>
                <a:sym typeface="Poppins"/>
              </a:rPr>
              <a:t>Transform to Digital Telco Talents</a:t>
            </a:r>
            <a:endParaRPr b="1">
              <a:latin typeface="Poppins"/>
              <a:ea typeface="Poppins"/>
              <a:cs typeface="Poppins"/>
              <a:sym typeface="Poppins"/>
            </a:endParaRPr>
          </a:p>
        </p:txBody>
      </p:sp>
      <p:pic>
        <p:nvPicPr>
          <p:cNvPr id="210" name="Google Shape;210;p28"/>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211" name="Google Shape;211;p28"/>
          <p:cNvPicPr preferRelativeResize="0"/>
          <p:nvPr/>
        </p:nvPicPr>
        <p:blipFill>
          <a:blip r:embed="rId4">
            <a:alphaModFix/>
          </a:blip>
          <a:stretch>
            <a:fillRect/>
          </a:stretch>
        </p:blipFill>
        <p:spPr>
          <a:xfrm>
            <a:off x="7509150" y="151529"/>
            <a:ext cx="913434" cy="345093"/>
          </a:xfrm>
          <a:prstGeom prst="rect">
            <a:avLst/>
          </a:prstGeom>
          <a:noFill/>
          <a:ln>
            <a:noFill/>
          </a:ln>
        </p:spPr>
      </p:pic>
      <p:cxnSp>
        <p:nvCxnSpPr>
          <p:cNvPr id="212" name="Google Shape;212;p28"/>
          <p:cNvCxnSpPr/>
          <p:nvPr/>
        </p:nvCxnSpPr>
        <p:spPr>
          <a:xfrm rot="10800000">
            <a:off x="245625" y="4789900"/>
            <a:ext cx="8634600" cy="0"/>
          </a:xfrm>
          <a:prstGeom prst="straightConnector1">
            <a:avLst/>
          </a:prstGeom>
          <a:noFill/>
          <a:ln cap="flat" cmpd="sng" w="9525">
            <a:solidFill>
              <a:srgbClr val="D9D9D9"/>
            </a:solidFill>
            <a:prstDash val="solid"/>
            <a:miter lim="400000"/>
            <a:headEnd len="sm" w="sm" type="none"/>
            <a:tailEnd len="sm" w="sm" type="none"/>
          </a:ln>
        </p:spPr>
      </p:cxnSp>
      <p:cxnSp>
        <p:nvCxnSpPr>
          <p:cNvPr id="213" name="Google Shape;213;p28"/>
          <p:cNvCxnSpPr/>
          <p:nvPr/>
        </p:nvCxnSpPr>
        <p:spPr>
          <a:xfrm rot="10800000">
            <a:off x="245625" y="4789900"/>
            <a:ext cx="8634600" cy="0"/>
          </a:xfrm>
          <a:prstGeom prst="straightConnector1">
            <a:avLst/>
          </a:prstGeom>
          <a:noFill/>
          <a:ln cap="flat" cmpd="sng" w="9525">
            <a:solidFill>
              <a:srgbClr val="D9D9D9"/>
            </a:solidFill>
            <a:prstDash val="solid"/>
            <a:miter lim="400000"/>
            <a:headEnd len="sm" w="sm" type="none"/>
            <a:tailEnd len="sm" w="sm" type="none"/>
          </a:ln>
        </p:spPr>
      </p:cxnSp>
      <p:graphicFrame>
        <p:nvGraphicFramePr>
          <p:cNvPr id="214" name="Google Shape;214;p28"/>
          <p:cNvGraphicFramePr/>
          <p:nvPr/>
        </p:nvGraphicFramePr>
        <p:xfrm>
          <a:off x="937563" y="1660300"/>
          <a:ext cx="3000000" cy="3000000"/>
        </p:xfrm>
        <a:graphic>
          <a:graphicData uri="http://schemas.openxmlformats.org/drawingml/2006/table">
            <a:tbl>
              <a:tblPr>
                <a:noFill/>
                <a:tableStyleId>{D088DDA8-971C-4771-A55B-33BC70A8F982}</a:tableStyleId>
              </a:tblPr>
              <a:tblGrid>
                <a:gridCol w="3634425"/>
                <a:gridCol w="3634425"/>
              </a:tblGrid>
              <a:tr h="250850">
                <a:tc gridSpan="2">
                  <a:txBody>
                    <a:bodyPr/>
                    <a:lstStyle/>
                    <a:p>
                      <a:pPr indent="0" lvl="0" marL="0" rtl="0" algn="ctr">
                        <a:spcBef>
                          <a:spcPts val="0"/>
                        </a:spcBef>
                        <a:spcAft>
                          <a:spcPts val="0"/>
                        </a:spcAft>
                        <a:buNone/>
                      </a:pPr>
                      <a:r>
                        <a:rPr b="1" lang="id" sz="1200">
                          <a:solidFill>
                            <a:srgbClr val="FFFFFF"/>
                          </a:solidFill>
                          <a:latin typeface="Poppins"/>
                          <a:ea typeface="Poppins"/>
                          <a:cs typeface="Poppins"/>
                          <a:sym typeface="Poppins"/>
                        </a:rPr>
                        <a:t>Formal</a:t>
                      </a:r>
                      <a:endParaRPr b="1" sz="1200">
                        <a:solidFill>
                          <a:srgbClr val="FFFFFF"/>
                        </a:solidFill>
                        <a:latin typeface="Poppins"/>
                        <a:ea typeface="Poppins"/>
                        <a:cs typeface="Poppins"/>
                        <a:sym typeface="Poppins"/>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hMerge="1"/>
              </a:tr>
              <a:tr h="1444850">
                <a:tc>
                  <a:txBody>
                    <a:bodyPr/>
                    <a:lstStyle/>
                    <a:p>
                      <a:pPr indent="0" lvl="0" marL="0" rtl="0" algn="ctr">
                        <a:lnSpc>
                          <a:spcPct val="115000"/>
                        </a:lnSpc>
                        <a:spcBef>
                          <a:spcPts val="0"/>
                        </a:spcBef>
                        <a:spcAft>
                          <a:spcPts val="0"/>
                        </a:spcAft>
                        <a:buNone/>
                      </a:pPr>
                      <a:r>
                        <a:rPr b="1" lang="id" sz="1000">
                          <a:solidFill>
                            <a:schemeClr val="dk1"/>
                          </a:solidFill>
                          <a:latin typeface="Poppins"/>
                          <a:ea typeface="Poppins"/>
                          <a:cs typeface="Poppins"/>
                          <a:sym typeface="Poppins"/>
                        </a:rPr>
                        <a:t>Beasiswa digital talent untuk masyarakat umum</a:t>
                      </a:r>
                      <a:endParaRPr b="1" sz="1000">
                        <a:solidFill>
                          <a:schemeClr val="dk1"/>
                        </a:solidFill>
                        <a:latin typeface="Poppins"/>
                        <a:ea typeface="Poppins"/>
                        <a:cs typeface="Poppins"/>
                        <a:sym typeface="Poppins"/>
                      </a:endParaRPr>
                    </a:p>
                    <a:p>
                      <a:pPr indent="0" lvl="0" marL="0" rtl="0" algn="ctr">
                        <a:lnSpc>
                          <a:spcPct val="115000"/>
                        </a:lnSpc>
                        <a:spcBef>
                          <a:spcPts val="1200"/>
                        </a:spcBef>
                        <a:spcAft>
                          <a:spcPts val="1200"/>
                        </a:spcAft>
                        <a:buNone/>
                      </a:pPr>
                      <a:r>
                        <a:rPr lang="id" sz="1000">
                          <a:solidFill>
                            <a:schemeClr val="dk1"/>
                          </a:solidFill>
                          <a:latin typeface="Poppins"/>
                          <a:ea typeface="Poppins"/>
                          <a:cs typeface="Poppins"/>
                          <a:sym typeface="Poppins"/>
                        </a:rPr>
                        <a:t>Telkom menyediakan beasiswa untuk lulusan SMA yang ingin melanjutkan ke perguruan tinggi jurusan digital, dimana setelah lulus menjalani ikatan dinas dan menjadi </a:t>
                      </a:r>
                      <a:r>
                        <a:rPr i="1" lang="id" sz="1000">
                          <a:solidFill>
                            <a:schemeClr val="dk1"/>
                          </a:solidFill>
                          <a:latin typeface="Poppins"/>
                          <a:ea typeface="Poppins"/>
                          <a:cs typeface="Poppins"/>
                          <a:sym typeface="Poppins"/>
                        </a:rPr>
                        <a:t>digital talent</a:t>
                      </a:r>
                      <a:r>
                        <a:rPr lang="id" sz="1000">
                          <a:solidFill>
                            <a:schemeClr val="dk1"/>
                          </a:solidFill>
                          <a:latin typeface="Poppins"/>
                          <a:ea typeface="Poppins"/>
                          <a:cs typeface="Poppins"/>
                          <a:sym typeface="Poppins"/>
                        </a:rPr>
                        <a:t> di Telkom Indonesia.</a:t>
                      </a:r>
                      <a:endParaRPr b="1" sz="1000">
                        <a:solidFill>
                          <a:schemeClr val="dk1"/>
                        </a:solidFill>
                        <a:latin typeface="Poppins"/>
                        <a:ea typeface="Poppins"/>
                        <a:cs typeface="Poppins"/>
                        <a:sym typeface="Poppins"/>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id" sz="1000">
                          <a:solidFill>
                            <a:schemeClr val="dk1"/>
                          </a:solidFill>
                          <a:latin typeface="Poppins"/>
                          <a:ea typeface="Poppins"/>
                          <a:cs typeface="Poppins"/>
                          <a:sym typeface="Poppins"/>
                        </a:rPr>
                        <a:t>Lomba </a:t>
                      </a:r>
                      <a:r>
                        <a:rPr b="1" i="1" lang="id" sz="1000">
                          <a:solidFill>
                            <a:schemeClr val="dk1"/>
                          </a:solidFill>
                          <a:latin typeface="Poppins"/>
                          <a:ea typeface="Poppins"/>
                          <a:cs typeface="Poppins"/>
                          <a:sym typeface="Poppins"/>
                        </a:rPr>
                        <a:t>digital innovation </a:t>
                      </a:r>
                      <a:endParaRPr b="1" i="1" sz="1000">
                        <a:solidFill>
                          <a:schemeClr val="dk1"/>
                        </a:solidFill>
                        <a:latin typeface="Poppins"/>
                        <a:ea typeface="Poppins"/>
                        <a:cs typeface="Poppins"/>
                        <a:sym typeface="Poppins"/>
                      </a:endParaRPr>
                    </a:p>
                    <a:p>
                      <a:pPr indent="0" lvl="0" marL="0" rtl="0" algn="ctr">
                        <a:lnSpc>
                          <a:spcPct val="115000"/>
                        </a:lnSpc>
                        <a:spcBef>
                          <a:spcPts val="1200"/>
                        </a:spcBef>
                        <a:spcAft>
                          <a:spcPts val="1200"/>
                        </a:spcAft>
                        <a:buClr>
                          <a:schemeClr val="dk1"/>
                        </a:buClr>
                        <a:buSzPts val="1100"/>
                        <a:buFont typeface="Arial"/>
                        <a:buNone/>
                      </a:pPr>
                      <a:r>
                        <a:rPr lang="id" sz="1000">
                          <a:solidFill>
                            <a:schemeClr val="dk1"/>
                          </a:solidFill>
                          <a:latin typeface="Poppins"/>
                          <a:ea typeface="Poppins"/>
                          <a:cs typeface="Poppins"/>
                          <a:sym typeface="Poppins"/>
                        </a:rPr>
                        <a:t>Lomba bagi mahasiswa perguruan tinggi dimana pemenang lomba diberikan kesempatan untuk magang di Telkom Indonesia</a:t>
                      </a:r>
                      <a:r>
                        <a:rPr b="1" lang="id" sz="1000">
                          <a:solidFill>
                            <a:schemeClr val="dk1"/>
                          </a:solidFill>
                          <a:latin typeface="Poppins"/>
                          <a:ea typeface="Poppins"/>
                          <a:cs typeface="Poppins"/>
                          <a:sym typeface="Poppins"/>
                        </a:rPr>
                        <a:t>.</a:t>
                      </a:r>
                      <a:endParaRPr b="1" sz="1000">
                        <a:solidFill>
                          <a:schemeClr val="dk1"/>
                        </a:solidFill>
                        <a:latin typeface="Poppins"/>
                        <a:ea typeface="Poppins"/>
                        <a:cs typeface="Poppins"/>
                        <a:sym typeface="Poppins"/>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id">
                <a:latin typeface="Poppins"/>
                <a:ea typeface="Poppins"/>
                <a:cs typeface="Poppins"/>
                <a:sym typeface="Poppins"/>
              </a:rPr>
              <a:t>Transform to Digital Telco Talents</a:t>
            </a:r>
            <a:endParaRPr b="1">
              <a:latin typeface="Poppins"/>
              <a:ea typeface="Poppins"/>
              <a:cs typeface="Poppins"/>
              <a:sym typeface="Poppins"/>
            </a:endParaRPr>
          </a:p>
        </p:txBody>
      </p:sp>
      <p:pic>
        <p:nvPicPr>
          <p:cNvPr id="220" name="Google Shape;220;p29"/>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221" name="Google Shape;221;p29"/>
          <p:cNvPicPr preferRelativeResize="0"/>
          <p:nvPr/>
        </p:nvPicPr>
        <p:blipFill>
          <a:blip r:embed="rId4">
            <a:alphaModFix/>
          </a:blip>
          <a:stretch>
            <a:fillRect/>
          </a:stretch>
        </p:blipFill>
        <p:spPr>
          <a:xfrm>
            <a:off x="7509150" y="151529"/>
            <a:ext cx="913434" cy="345093"/>
          </a:xfrm>
          <a:prstGeom prst="rect">
            <a:avLst/>
          </a:prstGeom>
          <a:noFill/>
          <a:ln>
            <a:noFill/>
          </a:ln>
        </p:spPr>
      </p:pic>
      <p:cxnSp>
        <p:nvCxnSpPr>
          <p:cNvPr id="222" name="Google Shape;222;p29"/>
          <p:cNvCxnSpPr/>
          <p:nvPr/>
        </p:nvCxnSpPr>
        <p:spPr>
          <a:xfrm rot="10800000">
            <a:off x="245625" y="4789900"/>
            <a:ext cx="8634600" cy="0"/>
          </a:xfrm>
          <a:prstGeom prst="straightConnector1">
            <a:avLst/>
          </a:prstGeom>
          <a:noFill/>
          <a:ln cap="flat" cmpd="sng" w="9525">
            <a:solidFill>
              <a:srgbClr val="D9D9D9"/>
            </a:solidFill>
            <a:prstDash val="solid"/>
            <a:miter lim="400000"/>
            <a:headEnd len="sm" w="sm" type="none"/>
            <a:tailEnd len="sm" w="sm" type="none"/>
          </a:ln>
        </p:spPr>
      </p:cxnSp>
      <p:cxnSp>
        <p:nvCxnSpPr>
          <p:cNvPr id="223" name="Google Shape;223;p29"/>
          <p:cNvCxnSpPr/>
          <p:nvPr/>
        </p:nvCxnSpPr>
        <p:spPr>
          <a:xfrm rot="10800000">
            <a:off x="245625" y="4789900"/>
            <a:ext cx="8634600" cy="0"/>
          </a:xfrm>
          <a:prstGeom prst="straightConnector1">
            <a:avLst/>
          </a:prstGeom>
          <a:noFill/>
          <a:ln cap="flat" cmpd="sng" w="9525">
            <a:solidFill>
              <a:srgbClr val="D9D9D9"/>
            </a:solidFill>
            <a:prstDash val="solid"/>
            <a:miter lim="400000"/>
            <a:headEnd len="sm" w="sm" type="none"/>
            <a:tailEnd len="sm" w="sm" type="none"/>
          </a:ln>
        </p:spPr>
      </p:cxnSp>
      <p:graphicFrame>
        <p:nvGraphicFramePr>
          <p:cNvPr id="224" name="Google Shape;224;p29"/>
          <p:cNvGraphicFramePr/>
          <p:nvPr/>
        </p:nvGraphicFramePr>
        <p:xfrm>
          <a:off x="937563" y="1507900"/>
          <a:ext cx="3000000" cy="3000000"/>
        </p:xfrm>
        <a:graphic>
          <a:graphicData uri="http://schemas.openxmlformats.org/drawingml/2006/table">
            <a:tbl>
              <a:tblPr>
                <a:noFill/>
                <a:tableStyleId>{D088DDA8-971C-4771-A55B-33BC70A8F982}</a:tableStyleId>
              </a:tblPr>
              <a:tblGrid>
                <a:gridCol w="3634425"/>
                <a:gridCol w="3634425"/>
              </a:tblGrid>
              <a:tr h="346600">
                <a:tc gridSpan="2">
                  <a:txBody>
                    <a:bodyPr/>
                    <a:lstStyle/>
                    <a:p>
                      <a:pPr indent="0" lvl="0" marL="0" rtl="0" algn="ctr">
                        <a:spcBef>
                          <a:spcPts val="0"/>
                        </a:spcBef>
                        <a:spcAft>
                          <a:spcPts val="0"/>
                        </a:spcAft>
                        <a:buNone/>
                      </a:pPr>
                      <a:r>
                        <a:rPr b="1" lang="id" sz="1200">
                          <a:solidFill>
                            <a:srgbClr val="FFFFFF"/>
                          </a:solidFill>
                          <a:latin typeface="Poppins"/>
                          <a:ea typeface="Poppins"/>
                          <a:cs typeface="Poppins"/>
                          <a:sym typeface="Poppins"/>
                        </a:rPr>
                        <a:t>Informal</a:t>
                      </a:r>
                      <a:endParaRPr b="1" sz="1200">
                        <a:solidFill>
                          <a:srgbClr val="FFFFFF"/>
                        </a:solidFill>
                        <a:latin typeface="Poppins"/>
                        <a:ea typeface="Poppins"/>
                        <a:cs typeface="Poppins"/>
                        <a:sym typeface="Poppins"/>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hMerge="1"/>
              </a:tr>
              <a:tr h="1736850">
                <a:tc gridSpan="2">
                  <a:txBody>
                    <a:bodyPr/>
                    <a:lstStyle/>
                    <a:p>
                      <a:pPr indent="0" lvl="0" marL="0" rtl="0" algn="ctr">
                        <a:lnSpc>
                          <a:spcPct val="115000"/>
                        </a:lnSpc>
                        <a:spcBef>
                          <a:spcPts val="0"/>
                        </a:spcBef>
                        <a:spcAft>
                          <a:spcPts val="0"/>
                        </a:spcAft>
                        <a:buNone/>
                      </a:pPr>
                      <a:r>
                        <a:rPr b="1" lang="id" sz="1200">
                          <a:solidFill>
                            <a:schemeClr val="dk1"/>
                          </a:solidFill>
                          <a:latin typeface="Poppins"/>
                          <a:ea typeface="Poppins"/>
                          <a:cs typeface="Poppins"/>
                          <a:sym typeface="Poppins"/>
                        </a:rPr>
                        <a:t>Telkom Digital School</a:t>
                      </a:r>
                      <a:endParaRPr b="1" sz="1200">
                        <a:solidFill>
                          <a:schemeClr val="dk1"/>
                        </a:solidFill>
                        <a:latin typeface="Poppins"/>
                        <a:ea typeface="Poppins"/>
                        <a:cs typeface="Poppins"/>
                        <a:sym typeface="Poppins"/>
                      </a:endParaRPr>
                    </a:p>
                    <a:p>
                      <a:pPr indent="-304800" lvl="0" marL="457200" rtl="0" algn="l">
                        <a:lnSpc>
                          <a:spcPct val="115000"/>
                        </a:lnSpc>
                        <a:spcBef>
                          <a:spcPts val="1200"/>
                        </a:spcBef>
                        <a:spcAft>
                          <a:spcPts val="0"/>
                        </a:spcAft>
                        <a:buClr>
                          <a:schemeClr val="dk1"/>
                        </a:buClr>
                        <a:buSzPts val="1200"/>
                        <a:buChar char="-"/>
                      </a:pPr>
                      <a:r>
                        <a:rPr lang="id" sz="1200">
                          <a:solidFill>
                            <a:schemeClr val="dk1"/>
                          </a:solidFill>
                          <a:latin typeface="Poppins"/>
                          <a:ea typeface="Poppins"/>
                          <a:cs typeface="Poppins"/>
                          <a:sym typeface="Poppins"/>
                        </a:rPr>
                        <a:t>Melalui bootcamp melahirkan </a:t>
                      </a:r>
                      <a:r>
                        <a:rPr b="1" lang="id" sz="1200">
                          <a:solidFill>
                            <a:schemeClr val="dk1"/>
                          </a:solidFill>
                          <a:latin typeface="Poppins"/>
                          <a:ea typeface="Poppins"/>
                          <a:cs typeface="Poppins"/>
                          <a:sym typeface="Poppins"/>
                        </a:rPr>
                        <a:t>talenta-talenta baru</a:t>
                      </a:r>
                      <a:r>
                        <a:rPr lang="id" sz="1200">
                          <a:solidFill>
                            <a:schemeClr val="dk1"/>
                          </a:solidFill>
                          <a:latin typeface="Poppins"/>
                          <a:ea typeface="Poppins"/>
                          <a:cs typeface="Poppins"/>
                          <a:sym typeface="Poppins"/>
                        </a:rPr>
                        <a:t> di bidang digital yang siap untuk berkontribusi untuk Telkom Indonesia.</a:t>
                      </a:r>
                      <a:endParaRPr sz="1200">
                        <a:solidFill>
                          <a:schemeClr val="dk1"/>
                        </a:solidFill>
                        <a:latin typeface="Poppins"/>
                        <a:ea typeface="Poppins"/>
                        <a:cs typeface="Poppins"/>
                        <a:sym typeface="Poppins"/>
                      </a:endParaRPr>
                    </a:p>
                    <a:p>
                      <a:pPr indent="-304800" lvl="0" marL="457200" rtl="0" algn="l">
                        <a:lnSpc>
                          <a:spcPct val="115000"/>
                        </a:lnSpc>
                        <a:spcBef>
                          <a:spcPts val="0"/>
                        </a:spcBef>
                        <a:spcAft>
                          <a:spcPts val="0"/>
                        </a:spcAft>
                        <a:buClr>
                          <a:schemeClr val="dk1"/>
                        </a:buClr>
                        <a:buSzPts val="1200"/>
                        <a:buFont typeface="Poppins"/>
                        <a:buChar char="-"/>
                      </a:pPr>
                      <a:r>
                        <a:rPr lang="id" sz="1200">
                          <a:solidFill>
                            <a:schemeClr val="dk1"/>
                          </a:solidFill>
                          <a:latin typeface="Poppins"/>
                          <a:ea typeface="Poppins"/>
                          <a:cs typeface="Poppins"/>
                          <a:sym typeface="Poppins"/>
                        </a:rPr>
                        <a:t>Program pendidikan yang berorientasi pada teknologi digital, menyediakan sarana pendidikan untuk menghasilkan </a:t>
                      </a:r>
                      <a:r>
                        <a:rPr b="1" lang="id" sz="1200">
                          <a:solidFill>
                            <a:schemeClr val="dk1"/>
                          </a:solidFill>
                          <a:latin typeface="Poppins"/>
                          <a:ea typeface="Poppins"/>
                          <a:cs typeface="Poppins"/>
                          <a:sym typeface="Poppins"/>
                        </a:rPr>
                        <a:t>generasi yang pintar digital</a:t>
                      </a:r>
                      <a:r>
                        <a:rPr lang="id" sz="1200">
                          <a:solidFill>
                            <a:schemeClr val="dk1"/>
                          </a:solidFill>
                          <a:latin typeface="Poppins"/>
                          <a:ea typeface="Poppins"/>
                          <a:cs typeface="Poppins"/>
                          <a:sym typeface="Poppins"/>
                        </a:rPr>
                        <a:t> agar tidak tersisihkan.</a:t>
                      </a:r>
                      <a:endParaRPr sz="1200">
                        <a:solidFill>
                          <a:schemeClr val="dk1"/>
                        </a:solidFill>
                        <a:latin typeface="Poppins"/>
                        <a:ea typeface="Poppins"/>
                        <a:cs typeface="Poppins"/>
                        <a:sym typeface="Poppins"/>
                      </a:endParaRPr>
                    </a:p>
                    <a:p>
                      <a:pPr indent="-304800" lvl="0" marL="457200" rtl="0" algn="l">
                        <a:lnSpc>
                          <a:spcPct val="115000"/>
                        </a:lnSpc>
                        <a:spcBef>
                          <a:spcPts val="0"/>
                        </a:spcBef>
                        <a:spcAft>
                          <a:spcPts val="0"/>
                        </a:spcAft>
                        <a:buClr>
                          <a:schemeClr val="dk1"/>
                        </a:buClr>
                        <a:buSzPts val="1200"/>
                        <a:buFont typeface="Poppins"/>
                        <a:buChar char="-"/>
                      </a:pPr>
                      <a:r>
                        <a:rPr lang="id" sz="1200">
                          <a:solidFill>
                            <a:schemeClr val="dk1"/>
                          </a:solidFill>
                          <a:latin typeface="Poppins"/>
                          <a:ea typeface="Poppins"/>
                          <a:cs typeface="Poppins"/>
                          <a:sym typeface="Poppins"/>
                        </a:rPr>
                        <a:t>Diselenggarakan secara </a:t>
                      </a:r>
                      <a:r>
                        <a:rPr b="1" lang="id" sz="1200">
                          <a:solidFill>
                            <a:schemeClr val="dk1"/>
                          </a:solidFill>
                          <a:latin typeface="Poppins"/>
                          <a:ea typeface="Poppins"/>
                          <a:cs typeface="Poppins"/>
                          <a:sym typeface="Poppins"/>
                        </a:rPr>
                        <a:t>online </a:t>
                      </a:r>
                      <a:r>
                        <a:rPr lang="id" sz="1200">
                          <a:solidFill>
                            <a:schemeClr val="dk1"/>
                          </a:solidFill>
                          <a:latin typeface="Poppins"/>
                          <a:ea typeface="Poppins"/>
                          <a:cs typeface="Poppins"/>
                          <a:sym typeface="Poppins"/>
                        </a:rPr>
                        <a:t>dan </a:t>
                      </a:r>
                      <a:r>
                        <a:rPr b="1" lang="id" sz="1200">
                          <a:solidFill>
                            <a:schemeClr val="dk1"/>
                          </a:solidFill>
                          <a:latin typeface="Poppins"/>
                          <a:ea typeface="Poppins"/>
                          <a:cs typeface="Poppins"/>
                          <a:sym typeface="Poppins"/>
                        </a:rPr>
                        <a:t>offline.</a:t>
                      </a:r>
                      <a:endParaRPr b="1" sz="1200">
                        <a:solidFill>
                          <a:schemeClr val="dk1"/>
                        </a:solidFill>
                        <a:latin typeface="Poppins"/>
                        <a:ea typeface="Poppins"/>
                        <a:cs typeface="Poppins"/>
                        <a:sym typeface="Poppins"/>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hMerge="1"/>
              </a:tr>
            </a:tbl>
          </a:graphicData>
        </a:graphic>
      </p:graphicFrame>
      <p:sp>
        <p:nvSpPr>
          <p:cNvPr id="225" name="Google Shape;225;p29"/>
          <p:cNvSpPr/>
          <p:nvPr/>
        </p:nvSpPr>
        <p:spPr>
          <a:xfrm>
            <a:off x="4571797" y="3774850"/>
            <a:ext cx="1880700" cy="428700"/>
          </a:xfrm>
          <a:prstGeom prst="chevron">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1200">
                <a:solidFill>
                  <a:srgbClr val="FFFFFF"/>
                </a:solidFill>
                <a:latin typeface="Poppins"/>
                <a:ea typeface="Poppins"/>
                <a:cs typeface="Poppins"/>
                <a:sym typeface="Poppins"/>
              </a:rPr>
              <a:t>UI/UX Design</a:t>
            </a:r>
            <a:endParaRPr b="1" sz="1200">
              <a:solidFill>
                <a:srgbClr val="FFFFFF"/>
              </a:solidFill>
              <a:latin typeface="Poppins"/>
              <a:ea typeface="Poppins"/>
              <a:cs typeface="Poppins"/>
              <a:sym typeface="Poppins"/>
            </a:endParaRPr>
          </a:p>
        </p:txBody>
      </p:sp>
      <p:sp>
        <p:nvSpPr>
          <p:cNvPr id="226" name="Google Shape;226;p29"/>
          <p:cNvSpPr/>
          <p:nvPr/>
        </p:nvSpPr>
        <p:spPr>
          <a:xfrm>
            <a:off x="937575" y="3774987"/>
            <a:ext cx="2017800" cy="4287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1200">
                <a:solidFill>
                  <a:srgbClr val="FFFFFF"/>
                </a:solidFill>
                <a:latin typeface="Poppins"/>
                <a:ea typeface="Poppins"/>
                <a:cs typeface="Poppins"/>
                <a:sym typeface="Poppins"/>
              </a:rPr>
              <a:t>Data Science</a:t>
            </a:r>
            <a:endParaRPr b="1" sz="1200">
              <a:solidFill>
                <a:srgbClr val="FFFFFF"/>
              </a:solidFill>
              <a:latin typeface="Poppins"/>
              <a:ea typeface="Poppins"/>
              <a:cs typeface="Poppins"/>
              <a:sym typeface="Poppins"/>
            </a:endParaRPr>
          </a:p>
        </p:txBody>
      </p:sp>
      <p:sp>
        <p:nvSpPr>
          <p:cNvPr id="227" name="Google Shape;227;p29"/>
          <p:cNvSpPr/>
          <p:nvPr/>
        </p:nvSpPr>
        <p:spPr>
          <a:xfrm>
            <a:off x="2827528" y="3774850"/>
            <a:ext cx="1880700" cy="428700"/>
          </a:xfrm>
          <a:prstGeom prst="chevron">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1200">
                <a:solidFill>
                  <a:srgbClr val="FFFFFF"/>
                </a:solidFill>
                <a:latin typeface="Poppins"/>
                <a:ea typeface="Poppins"/>
                <a:cs typeface="Poppins"/>
                <a:sym typeface="Poppins"/>
              </a:rPr>
              <a:t>Digital Marketing</a:t>
            </a:r>
            <a:endParaRPr b="1" sz="1200">
              <a:solidFill>
                <a:srgbClr val="FFFFFF"/>
              </a:solidFill>
              <a:latin typeface="Poppins"/>
              <a:ea typeface="Poppins"/>
              <a:cs typeface="Poppins"/>
              <a:sym typeface="Poppins"/>
            </a:endParaRPr>
          </a:p>
        </p:txBody>
      </p:sp>
      <p:sp>
        <p:nvSpPr>
          <p:cNvPr id="228" name="Google Shape;228;p29"/>
          <p:cNvSpPr/>
          <p:nvPr/>
        </p:nvSpPr>
        <p:spPr>
          <a:xfrm>
            <a:off x="6325850" y="3774850"/>
            <a:ext cx="1880700" cy="428700"/>
          </a:xfrm>
          <a:prstGeom prst="chevron">
            <a:avLst>
              <a:gd fmla="val 50000"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1200">
                <a:solidFill>
                  <a:srgbClr val="FFFFFF"/>
                </a:solidFill>
                <a:latin typeface="Poppins"/>
                <a:ea typeface="Poppins"/>
                <a:cs typeface="Poppins"/>
                <a:sym typeface="Poppins"/>
              </a:rPr>
              <a:t>Web Development</a:t>
            </a:r>
            <a:endParaRPr b="1" sz="1200">
              <a:solidFill>
                <a:srgbClr val="FFFFFF"/>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id">
                <a:latin typeface="Poppins"/>
                <a:ea typeface="Poppins"/>
                <a:cs typeface="Poppins"/>
                <a:sym typeface="Poppins"/>
              </a:rPr>
              <a:t>Telkom Digital School</a:t>
            </a:r>
            <a:endParaRPr/>
          </a:p>
        </p:txBody>
      </p:sp>
      <p:grpSp>
        <p:nvGrpSpPr>
          <p:cNvPr id="234" name="Google Shape;234;p30"/>
          <p:cNvGrpSpPr/>
          <p:nvPr/>
        </p:nvGrpSpPr>
        <p:grpSpPr>
          <a:xfrm>
            <a:off x="2662200" y="1017713"/>
            <a:ext cx="3814835" cy="3790597"/>
            <a:chOff x="2662213" y="676344"/>
            <a:chExt cx="3814835" cy="3790597"/>
          </a:xfrm>
        </p:grpSpPr>
        <p:sp>
          <p:nvSpPr>
            <p:cNvPr id="235" name="Google Shape;235;p30"/>
            <p:cNvSpPr/>
            <p:nvPr/>
          </p:nvSpPr>
          <p:spPr>
            <a:xfrm rot="3600185">
              <a:off x="3169983" y="1184511"/>
              <a:ext cx="2774659" cy="2774659"/>
            </a:xfrm>
            <a:prstGeom prst="blockArc">
              <a:avLst>
                <a:gd fmla="val 12622480" name="adj1"/>
                <a:gd fmla="val 19781569" name="adj2"/>
                <a:gd fmla="val 20773" name="adj3"/>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rot="10800000">
              <a:off x="3183490" y="1163229"/>
              <a:ext cx="2774700" cy="2774700"/>
            </a:xfrm>
            <a:prstGeom prst="blockArc">
              <a:avLst>
                <a:gd fmla="val 12622480" name="adj1"/>
                <a:gd fmla="val 19662822" name="adj2"/>
                <a:gd fmla="val 20729" name="adj3"/>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rot="-3600185">
              <a:off x="3194618" y="1184114"/>
              <a:ext cx="2774659" cy="2774659"/>
            </a:xfrm>
            <a:prstGeom prst="blockArc">
              <a:avLst>
                <a:gd fmla="val 12622480" name="adj1"/>
                <a:gd fmla="val 19703271" name="adj2"/>
                <a:gd fmla="val 20851" name="adj3"/>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30"/>
            <p:cNvGrpSpPr/>
            <p:nvPr/>
          </p:nvGrpSpPr>
          <p:grpSpPr>
            <a:xfrm rot="-7200165">
              <a:off x="3337679" y="2826785"/>
              <a:ext cx="585011" cy="585536"/>
              <a:chOff x="1967628" y="812211"/>
              <a:chExt cx="588000" cy="588000"/>
            </a:xfrm>
          </p:grpSpPr>
          <p:sp>
            <p:nvSpPr>
              <p:cNvPr id="239" name="Google Shape;239;p30"/>
              <p:cNvSpPr/>
              <p:nvPr/>
            </p:nvSpPr>
            <p:spPr>
              <a:xfrm rot="39023">
                <a:off x="1970909" y="815492"/>
                <a:ext cx="581437" cy="581437"/>
              </a:xfrm>
              <a:prstGeom prst="pie">
                <a:avLst>
                  <a:gd fmla="val 6190354" name="adj1"/>
                  <a:gd fmla="val 14996165" name="adj2"/>
                </a:avLst>
              </a:prstGeom>
              <a:solidFill>
                <a:srgbClr val="D8382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rot="10800000">
                <a:off x="1970875" y="815525"/>
                <a:ext cx="581400" cy="581400"/>
              </a:xfrm>
              <a:prstGeom prst="pie">
                <a:avLst>
                  <a:gd fmla="val 4028252" name="adj1"/>
                  <a:gd fmla="val 17183677" name="adj2"/>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30"/>
            <p:cNvGrpSpPr/>
            <p:nvPr/>
          </p:nvGrpSpPr>
          <p:grpSpPr>
            <a:xfrm>
              <a:off x="4264097" y="1180331"/>
              <a:ext cx="585001" cy="585530"/>
              <a:chOff x="1970048" y="811613"/>
              <a:chExt cx="588000" cy="588000"/>
            </a:xfrm>
          </p:grpSpPr>
          <p:sp>
            <p:nvSpPr>
              <p:cNvPr id="242" name="Google Shape;242;p30"/>
              <p:cNvSpPr/>
              <p:nvPr/>
            </p:nvSpPr>
            <p:spPr>
              <a:xfrm rot="39023">
                <a:off x="1973329" y="814894"/>
                <a:ext cx="581437" cy="581437"/>
              </a:xfrm>
              <a:prstGeom prst="pie">
                <a:avLst>
                  <a:gd fmla="val 6190354" name="adj1"/>
                  <a:gd fmla="val 14996165" name="adj2"/>
                </a:avLst>
              </a:prstGeom>
              <a:solidFill>
                <a:srgbClr val="80201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rot="10800000">
                <a:off x="1973295" y="814927"/>
                <a:ext cx="581400" cy="581400"/>
              </a:xfrm>
              <a:prstGeom prst="pie">
                <a:avLst>
                  <a:gd fmla="val 4028252" name="adj1"/>
                  <a:gd fmla="val 17183677" name="adj2"/>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30"/>
            <p:cNvGrpSpPr/>
            <p:nvPr/>
          </p:nvGrpSpPr>
          <p:grpSpPr>
            <a:xfrm rot="7200165">
              <a:off x="5229930" y="2804716"/>
              <a:ext cx="585011" cy="585536"/>
              <a:chOff x="1977085" y="811649"/>
              <a:chExt cx="588000" cy="588000"/>
            </a:xfrm>
          </p:grpSpPr>
          <p:sp>
            <p:nvSpPr>
              <p:cNvPr id="245" name="Google Shape;245;p30"/>
              <p:cNvSpPr/>
              <p:nvPr/>
            </p:nvSpPr>
            <p:spPr>
              <a:xfrm rot="39023">
                <a:off x="1980366" y="814930"/>
                <a:ext cx="581437" cy="581437"/>
              </a:xfrm>
              <a:prstGeom prst="pie">
                <a:avLst>
                  <a:gd fmla="val 6190354" name="adj1"/>
                  <a:gd fmla="val 14996165" name="adj2"/>
                </a:avLst>
              </a:prstGeom>
              <a:solidFill>
                <a:srgbClr val="B02C2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rot="10800000">
                <a:off x="1980332" y="814963"/>
                <a:ext cx="581400" cy="581400"/>
              </a:xfrm>
              <a:prstGeom prst="pie">
                <a:avLst>
                  <a:gd fmla="val 4028252" name="adj1"/>
                  <a:gd fmla="val 17183677" name="adj2"/>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30"/>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248" name="Google Shape;248;p30"/>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249" name="Google Shape;249;p30"/>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grpSp>
        <p:nvGrpSpPr>
          <p:cNvPr id="250" name="Google Shape;250;p30"/>
          <p:cNvGrpSpPr/>
          <p:nvPr/>
        </p:nvGrpSpPr>
        <p:grpSpPr>
          <a:xfrm>
            <a:off x="628300" y="2276050"/>
            <a:ext cx="2647325" cy="1289700"/>
            <a:chOff x="628313" y="1986800"/>
            <a:chExt cx="2647325" cy="1289700"/>
          </a:xfrm>
        </p:grpSpPr>
        <p:sp>
          <p:nvSpPr>
            <p:cNvPr id="251" name="Google Shape;251;p30"/>
            <p:cNvSpPr txBox="1"/>
            <p:nvPr/>
          </p:nvSpPr>
          <p:spPr>
            <a:xfrm>
              <a:off x="6283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id" sz="1200">
                  <a:latin typeface="Poppins"/>
                  <a:ea typeface="Poppins"/>
                  <a:cs typeface="Poppins"/>
                  <a:sym typeface="Poppins"/>
                </a:rPr>
                <a:t>Kesempatan untuk berkarir di Telkom Indonesia</a:t>
              </a:r>
              <a:endParaRPr b="1" sz="800">
                <a:latin typeface="Poppins"/>
                <a:ea typeface="Poppins"/>
                <a:cs typeface="Poppins"/>
                <a:sym typeface="Poppins"/>
              </a:endParaRPr>
            </a:p>
          </p:txBody>
        </p:sp>
        <p:cxnSp>
          <p:nvCxnSpPr>
            <p:cNvPr id="252" name="Google Shape;252;p30"/>
            <p:cNvCxnSpPr/>
            <p:nvPr/>
          </p:nvCxnSpPr>
          <p:spPr>
            <a:xfrm rot="10800000">
              <a:off x="2642038" y="2647950"/>
              <a:ext cx="633600" cy="0"/>
            </a:xfrm>
            <a:prstGeom prst="straightConnector1">
              <a:avLst/>
            </a:prstGeom>
            <a:noFill/>
            <a:ln cap="flat" cmpd="sng" w="9525">
              <a:solidFill>
                <a:srgbClr val="CC0000"/>
              </a:solidFill>
              <a:prstDash val="solid"/>
              <a:round/>
              <a:headEnd len="sm" w="sm" type="none"/>
              <a:tailEnd len="med" w="med" type="oval"/>
            </a:ln>
          </p:spPr>
        </p:cxnSp>
      </p:grpSp>
      <p:grpSp>
        <p:nvGrpSpPr>
          <p:cNvPr id="253" name="Google Shape;253;p30"/>
          <p:cNvGrpSpPr/>
          <p:nvPr/>
        </p:nvGrpSpPr>
        <p:grpSpPr>
          <a:xfrm>
            <a:off x="5286025" y="1349586"/>
            <a:ext cx="3382050" cy="1510884"/>
            <a:chOff x="5209838" y="1060350"/>
            <a:chExt cx="3382050" cy="1289700"/>
          </a:xfrm>
        </p:grpSpPr>
        <p:sp>
          <p:nvSpPr>
            <p:cNvPr id="254" name="Google Shape;254;p30"/>
            <p:cNvSpPr txBox="1"/>
            <p:nvPr/>
          </p:nvSpPr>
          <p:spPr>
            <a:xfrm>
              <a:off x="64678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id" sz="1200">
                  <a:latin typeface="Poppins"/>
                  <a:ea typeface="Poppins"/>
                  <a:cs typeface="Poppins"/>
                  <a:sym typeface="Poppins"/>
                </a:rPr>
                <a:t>Kurikulum sesuai dengan kebutuhan industri telekomunikasi</a:t>
              </a:r>
              <a:endParaRPr b="1" sz="800">
                <a:latin typeface="Poppins"/>
                <a:ea typeface="Poppins"/>
                <a:cs typeface="Poppins"/>
                <a:sym typeface="Poppins"/>
              </a:endParaRPr>
            </a:p>
          </p:txBody>
        </p:sp>
        <p:cxnSp>
          <p:nvCxnSpPr>
            <p:cNvPr id="255" name="Google Shape;255;p30"/>
            <p:cNvCxnSpPr/>
            <p:nvPr/>
          </p:nvCxnSpPr>
          <p:spPr>
            <a:xfrm>
              <a:off x="5209838" y="1705200"/>
              <a:ext cx="1286700" cy="0"/>
            </a:xfrm>
            <a:prstGeom prst="straightConnector1">
              <a:avLst/>
            </a:prstGeom>
            <a:noFill/>
            <a:ln cap="flat" cmpd="sng" w="9525">
              <a:solidFill>
                <a:srgbClr val="CC0000"/>
              </a:solidFill>
              <a:prstDash val="solid"/>
              <a:round/>
              <a:headEnd len="sm" w="sm" type="none"/>
              <a:tailEnd len="med" w="med" type="oval"/>
            </a:ln>
          </p:spPr>
        </p:cxnSp>
      </p:grpSp>
      <p:grpSp>
        <p:nvGrpSpPr>
          <p:cNvPr id="256" name="Google Shape;256;p30"/>
          <p:cNvGrpSpPr/>
          <p:nvPr/>
        </p:nvGrpSpPr>
        <p:grpSpPr>
          <a:xfrm>
            <a:off x="5209825" y="3309700"/>
            <a:ext cx="3305850" cy="1289700"/>
            <a:chOff x="5209838" y="3020450"/>
            <a:chExt cx="3305850" cy="1289700"/>
          </a:xfrm>
        </p:grpSpPr>
        <p:sp>
          <p:nvSpPr>
            <p:cNvPr id="257" name="Google Shape;257;p30"/>
            <p:cNvSpPr txBox="1"/>
            <p:nvPr/>
          </p:nvSpPr>
          <p:spPr>
            <a:xfrm>
              <a:off x="6391688" y="3020450"/>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id" sz="1200">
                  <a:latin typeface="Poppins"/>
                  <a:ea typeface="Poppins"/>
                  <a:cs typeface="Poppins"/>
                  <a:sym typeface="Poppins"/>
                </a:rPr>
                <a:t>Dibimbing </a:t>
              </a:r>
              <a:r>
                <a:rPr b="1" i="1" lang="id" sz="1200">
                  <a:latin typeface="Poppins"/>
                  <a:ea typeface="Poppins"/>
                  <a:cs typeface="Poppins"/>
                  <a:sym typeface="Poppins"/>
                </a:rPr>
                <a:t>one on one</a:t>
              </a:r>
              <a:r>
                <a:rPr b="1" lang="id" sz="1200">
                  <a:latin typeface="Poppins"/>
                  <a:ea typeface="Poppins"/>
                  <a:cs typeface="Poppins"/>
                  <a:sym typeface="Poppins"/>
                </a:rPr>
                <a:t> oleh talenta digital terbaik Telkom Indonesia</a:t>
              </a:r>
              <a:endParaRPr b="1" sz="800">
                <a:latin typeface="Poppins"/>
                <a:ea typeface="Poppins"/>
                <a:cs typeface="Poppins"/>
                <a:sym typeface="Poppins"/>
              </a:endParaRPr>
            </a:p>
          </p:txBody>
        </p:sp>
        <p:cxnSp>
          <p:nvCxnSpPr>
            <p:cNvPr id="258" name="Google Shape;258;p30"/>
            <p:cNvCxnSpPr/>
            <p:nvPr/>
          </p:nvCxnSpPr>
          <p:spPr>
            <a:xfrm>
              <a:off x="5209838" y="3648300"/>
              <a:ext cx="1286700" cy="0"/>
            </a:xfrm>
            <a:prstGeom prst="straightConnector1">
              <a:avLst/>
            </a:prstGeom>
            <a:noFill/>
            <a:ln cap="flat" cmpd="sng" w="9525">
              <a:solidFill>
                <a:srgbClr val="CC0000"/>
              </a:solidFill>
              <a:prstDash val="solid"/>
              <a:round/>
              <a:headEnd len="sm" w="sm" type="none"/>
              <a:tailEnd len="med" w="med" type="oval"/>
            </a:ln>
          </p:spPr>
        </p:cxnSp>
      </p:grpSp>
      <p:pic>
        <p:nvPicPr>
          <p:cNvPr id="259" name="Google Shape;259;p30"/>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260" name="Google Shape;260;p30"/>
          <p:cNvPicPr preferRelativeResize="0"/>
          <p:nvPr/>
        </p:nvPicPr>
        <p:blipFill>
          <a:blip r:embed="rId4">
            <a:alphaModFix/>
          </a:blip>
          <a:stretch>
            <a:fillRect/>
          </a:stretch>
        </p:blipFill>
        <p:spPr>
          <a:xfrm>
            <a:off x="7509150" y="151529"/>
            <a:ext cx="913434" cy="345093"/>
          </a:xfrm>
          <a:prstGeom prst="rect">
            <a:avLst/>
          </a:prstGeom>
          <a:noFill/>
          <a:ln>
            <a:noFill/>
          </a:ln>
        </p:spPr>
      </p:pic>
      <p:cxnSp>
        <p:nvCxnSpPr>
          <p:cNvPr id="261" name="Google Shape;261;p30"/>
          <p:cNvCxnSpPr/>
          <p:nvPr/>
        </p:nvCxnSpPr>
        <p:spPr>
          <a:xfrm rot="10800000">
            <a:off x="245625" y="4789900"/>
            <a:ext cx="8634600" cy="0"/>
          </a:xfrm>
          <a:prstGeom prst="straightConnector1">
            <a:avLst/>
          </a:prstGeom>
          <a:noFill/>
          <a:ln cap="flat" cmpd="sng" w="9525">
            <a:solidFill>
              <a:srgbClr val="D9D9D9"/>
            </a:solidFill>
            <a:prstDash val="solid"/>
            <a:miter lim="400000"/>
            <a:headEnd len="sm" w="sm" type="none"/>
            <a:tailEnd len="sm" w="sm" type="none"/>
          </a:ln>
        </p:spPr>
      </p:cxnSp>
      <p:pic>
        <p:nvPicPr>
          <p:cNvPr id="262" name="Google Shape;262;p30"/>
          <p:cNvPicPr preferRelativeResize="0"/>
          <p:nvPr/>
        </p:nvPicPr>
        <p:blipFill>
          <a:blip r:embed="rId5">
            <a:alphaModFix/>
          </a:blip>
          <a:stretch>
            <a:fillRect/>
          </a:stretch>
        </p:blipFill>
        <p:spPr>
          <a:xfrm>
            <a:off x="4050313" y="2382125"/>
            <a:ext cx="1043363" cy="10433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p:nvPr/>
        </p:nvSpPr>
        <p:spPr>
          <a:xfrm rot="-710945">
            <a:off x="6794175" y="2821778"/>
            <a:ext cx="1588140" cy="67783"/>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268" name="Google Shape;268;p31"/>
          <p:cNvSpPr/>
          <p:nvPr/>
        </p:nvSpPr>
        <p:spPr>
          <a:xfrm flipH="1" rot="710945">
            <a:off x="5283803" y="2821778"/>
            <a:ext cx="1588140" cy="67783"/>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nvGrpSpPr>
          <p:cNvPr id="269" name="Google Shape;269;p31"/>
          <p:cNvGrpSpPr/>
          <p:nvPr/>
        </p:nvGrpSpPr>
        <p:grpSpPr>
          <a:xfrm>
            <a:off x="5760443" y="2887713"/>
            <a:ext cx="2013450" cy="1446829"/>
            <a:chOff x="5796625" y="2541798"/>
            <a:chExt cx="1712700" cy="1230715"/>
          </a:xfrm>
        </p:grpSpPr>
        <p:sp>
          <p:nvSpPr>
            <p:cNvPr id="270" name="Google Shape;270;p31"/>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Poppins"/>
                <a:ea typeface="Poppins"/>
                <a:cs typeface="Poppins"/>
                <a:sym typeface="Poppins"/>
              </a:endParaRPr>
            </a:p>
          </p:txBody>
        </p:sp>
        <p:sp>
          <p:nvSpPr>
            <p:cNvPr id="271" name="Google Shape;271;p31"/>
            <p:cNvSpPr txBox="1"/>
            <p:nvPr/>
          </p:nvSpPr>
          <p:spPr>
            <a:xfrm>
              <a:off x="6127217" y="2737219"/>
              <a:ext cx="1051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id" sz="1100">
                  <a:solidFill>
                    <a:schemeClr val="dk1"/>
                  </a:solidFill>
                  <a:latin typeface="Poppins"/>
                  <a:ea typeface="Poppins"/>
                  <a:cs typeface="Poppins"/>
                  <a:sym typeface="Poppins"/>
                </a:rPr>
                <a:t>Final Interview</a:t>
              </a:r>
              <a:endParaRPr b="1" sz="1100">
                <a:solidFill>
                  <a:schemeClr val="dk1"/>
                </a:solidFill>
                <a:latin typeface="Poppins"/>
                <a:ea typeface="Poppins"/>
                <a:cs typeface="Poppins"/>
                <a:sym typeface="Poppins"/>
              </a:endParaRPr>
            </a:p>
          </p:txBody>
        </p:sp>
        <p:sp>
          <p:nvSpPr>
            <p:cNvPr id="272" name="Google Shape;272;p31"/>
            <p:cNvSpPr/>
            <p:nvPr/>
          </p:nvSpPr>
          <p:spPr>
            <a:xfrm>
              <a:off x="5796625" y="3069013"/>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p:txBody>
        </p:sp>
        <p:sp>
          <p:nvSpPr>
            <p:cNvPr id="273" name="Google Shape;273;p31"/>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id" sz="1100">
                  <a:solidFill>
                    <a:schemeClr val="dk1"/>
                  </a:solidFill>
                  <a:latin typeface="Poppins"/>
                  <a:ea typeface="Poppins"/>
                  <a:cs typeface="Poppins"/>
                  <a:sym typeface="Poppins"/>
                </a:rPr>
                <a:t>Final interview dengan HR terkait hasil rekomendasi user.</a:t>
              </a:r>
              <a:endParaRPr sz="1100">
                <a:solidFill>
                  <a:schemeClr val="dk1"/>
                </a:solidFill>
                <a:latin typeface="Poppins"/>
                <a:ea typeface="Poppins"/>
                <a:cs typeface="Poppins"/>
                <a:sym typeface="Poppins"/>
              </a:endParaRPr>
            </a:p>
          </p:txBody>
        </p:sp>
        <p:sp>
          <p:nvSpPr>
            <p:cNvPr id="274" name="Google Shape;274;p31"/>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Poppins"/>
                <a:ea typeface="Poppins"/>
                <a:cs typeface="Poppins"/>
                <a:sym typeface="Poppins"/>
              </a:endParaRPr>
            </a:p>
          </p:txBody>
        </p:sp>
      </p:grpSp>
      <p:sp>
        <p:nvSpPr>
          <p:cNvPr id="275" name="Google Shape;275;p31"/>
          <p:cNvSpPr/>
          <p:nvPr/>
        </p:nvSpPr>
        <p:spPr>
          <a:xfrm rot="-710945">
            <a:off x="3777924" y="2821778"/>
            <a:ext cx="1588140" cy="67783"/>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nvGrpSpPr>
          <p:cNvPr id="276" name="Google Shape;276;p31"/>
          <p:cNvGrpSpPr/>
          <p:nvPr/>
        </p:nvGrpSpPr>
        <p:grpSpPr>
          <a:xfrm>
            <a:off x="4287322" y="1358054"/>
            <a:ext cx="2013450" cy="1465683"/>
            <a:chOff x="4409300" y="1219942"/>
            <a:chExt cx="1712700" cy="1246754"/>
          </a:xfrm>
        </p:grpSpPr>
        <p:sp>
          <p:nvSpPr>
            <p:cNvPr id="277" name="Google Shape;277;p31"/>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Poppins"/>
                <a:ea typeface="Poppins"/>
                <a:cs typeface="Poppins"/>
                <a:sym typeface="Poppins"/>
              </a:endParaRPr>
            </a:p>
          </p:txBody>
        </p:sp>
        <p:sp>
          <p:nvSpPr>
            <p:cNvPr id="278" name="Google Shape;278;p31"/>
            <p:cNvSpPr txBox="1"/>
            <p:nvPr/>
          </p:nvSpPr>
          <p:spPr>
            <a:xfrm>
              <a:off x="4792086" y="1985292"/>
              <a:ext cx="1044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id" sz="1100">
                  <a:solidFill>
                    <a:schemeClr val="dk1"/>
                  </a:solidFill>
                  <a:latin typeface="Poppins"/>
                  <a:ea typeface="Poppins"/>
                  <a:cs typeface="Poppins"/>
                  <a:sym typeface="Poppins"/>
                </a:rPr>
                <a:t>Final Project</a:t>
              </a:r>
              <a:endParaRPr b="1" sz="1100">
                <a:solidFill>
                  <a:schemeClr val="dk1"/>
                </a:solidFill>
                <a:latin typeface="Poppins"/>
                <a:ea typeface="Poppins"/>
                <a:cs typeface="Poppins"/>
                <a:sym typeface="Poppins"/>
              </a:endParaRPr>
            </a:p>
          </p:txBody>
        </p:sp>
        <p:sp>
          <p:nvSpPr>
            <p:cNvPr id="279" name="Google Shape;279;p31"/>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p:txBody>
        </p:sp>
        <p:sp>
          <p:nvSpPr>
            <p:cNvPr id="280" name="Google Shape;280;p31"/>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Poppins"/>
                <a:ea typeface="Poppins"/>
                <a:cs typeface="Poppins"/>
                <a:sym typeface="Poppins"/>
              </a:endParaRPr>
            </a:p>
          </p:txBody>
        </p:sp>
        <p:sp>
          <p:nvSpPr>
            <p:cNvPr id="281" name="Google Shape;281;p31"/>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id" sz="1000">
                  <a:solidFill>
                    <a:schemeClr val="dk1"/>
                  </a:solidFill>
                  <a:latin typeface="Poppins"/>
                  <a:ea typeface="Poppins"/>
                  <a:cs typeface="Poppins"/>
                  <a:sym typeface="Poppins"/>
                </a:rPr>
                <a:t>Menangani proyek Telkom dan mempresentasikan inovasi digital.</a:t>
              </a:r>
              <a:endParaRPr sz="1000">
                <a:solidFill>
                  <a:schemeClr val="dk1"/>
                </a:solidFill>
                <a:latin typeface="Poppins"/>
                <a:ea typeface="Poppins"/>
                <a:cs typeface="Poppins"/>
                <a:sym typeface="Poppins"/>
              </a:endParaRPr>
            </a:p>
          </p:txBody>
        </p:sp>
      </p:grpSp>
      <p:sp>
        <p:nvSpPr>
          <p:cNvPr id="282" name="Google Shape;282;p31"/>
          <p:cNvSpPr/>
          <p:nvPr/>
        </p:nvSpPr>
        <p:spPr>
          <a:xfrm flipH="1" rot="710945">
            <a:off x="2259392" y="2821778"/>
            <a:ext cx="1588140" cy="67783"/>
          </a:xfrm>
          <a:prstGeom prst="roundRect">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nvGrpSpPr>
          <p:cNvPr id="283" name="Google Shape;283;p31"/>
          <p:cNvGrpSpPr/>
          <p:nvPr/>
        </p:nvGrpSpPr>
        <p:grpSpPr>
          <a:xfrm>
            <a:off x="2810278" y="2887713"/>
            <a:ext cx="2013450" cy="1446829"/>
            <a:chOff x="3021975" y="2541798"/>
            <a:chExt cx="1712700" cy="1230715"/>
          </a:xfrm>
        </p:grpSpPr>
        <p:sp>
          <p:nvSpPr>
            <p:cNvPr id="284" name="Google Shape;284;p31"/>
            <p:cNvSpPr txBox="1"/>
            <p:nvPr/>
          </p:nvSpPr>
          <p:spPr>
            <a:xfrm>
              <a:off x="3529885" y="2735581"/>
              <a:ext cx="8166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id" sz="1100">
                  <a:solidFill>
                    <a:srgbClr val="A72A1E"/>
                  </a:solidFill>
                  <a:latin typeface="Poppins"/>
                  <a:ea typeface="Poppins"/>
                  <a:cs typeface="Poppins"/>
                  <a:sym typeface="Poppins"/>
                </a:rPr>
                <a:t>Bootcamp</a:t>
              </a:r>
              <a:endParaRPr b="1" sz="1100">
                <a:solidFill>
                  <a:srgbClr val="A72A1E"/>
                </a:solidFill>
                <a:latin typeface="Poppins"/>
                <a:ea typeface="Poppins"/>
                <a:cs typeface="Poppins"/>
                <a:sym typeface="Poppins"/>
              </a:endParaRPr>
            </a:p>
          </p:txBody>
        </p:sp>
        <p:sp>
          <p:nvSpPr>
            <p:cNvPr id="285" name="Google Shape;285;p31"/>
            <p:cNvSpPr/>
            <p:nvPr/>
          </p:nvSpPr>
          <p:spPr>
            <a:xfrm rot="-1789476">
              <a:off x="3798091" y="2571072"/>
              <a:ext cx="160451" cy="160451"/>
            </a:xfrm>
            <a:prstGeom prst="ellipse">
              <a:avLst/>
            </a:prstGeom>
            <a:solidFill>
              <a:srgbClr val="FFFFFF"/>
            </a:solid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Poppins"/>
                <a:ea typeface="Poppins"/>
                <a:cs typeface="Poppins"/>
                <a:sym typeface="Poppins"/>
              </a:endParaRPr>
            </a:p>
          </p:txBody>
        </p:sp>
        <p:sp>
          <p:nvSpPr>
            <p:cNvPr id="286" name="Google Shape;286;p31"/>
            <p:cNvSpPr/>
            <p:nvPr/>
          </p:nvSpPr>
          <p:spPr>
            <a:xfrm>
              <a:off x="3021975" y="3069013"/>
              <a:ext cx="1712700" cy="703500"/>
            </a:xfrm>
            <a:prstGeom prst="roundRect">
              <a:avLst>
                <a:gd fmla="val 4485"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p:txBody>
        </p:sp>
        <p:sp>
          <p:nvSpPr>
            <p:cNvPr id="287" name="Google Shape;287;p31"/>
            <p:cNvSpPr txBox="1"/>
            <p:nvPr/>
          </p:nvSpPr>
          <p:spPr>
            <a:xfrm>
              <a:off x="3066225" y="306572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id" sz="900">
                  <a:solidFill>
                    <a:schemeClr val="lt1"/>
                  </a:solidFill>
                  <a:latin typeface="Poppins"/>
                  <a:ea typeface="Poppins"/>
                  <a:cs typeface="Poppins"/>
                  <a:sym typeface="Poppins"/>
                </a:rPr>
                <a:t>Pembelajaran intensif selama 16 minggu yang didampingi oleh profesional fasilitator dari Telkom Indonesia</a:t>
              </a:r>
              <a:endParaRPr sz="900">
                <a:solidFill>
                  <a:srgbClr val="FFFFFF"/>
                </a:solidFill>
                <a:latin typeface="Poppins"/>
                <a:ea typeface="Poppins"/>
                <a:cs typeface="Poppins"/>
                <a:sym typeface="Poppins"/>
              </a:endParaRPr>
            </a:p>
          </p:txBody>
        </p:sp>
        <p:sp>
          <p:nvSpPr>
            <p:cNvPr id="288" name="Google Shape;288;p31"/>
            <p:cNvSpPr/>
            <p:nvPr/>
          </p:nvSpPr>
          <p:spPr>
            <a:xfrm>
              <a:off x="3833325" y="3004364"/>
              <a:ext cx="90000" cy="67500"/>
            </a:xfrm>
            <a:prstGeom prst="triangle">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Poppins"/>
                <a:ea typeface="Poppins"/>
                <a:cs typeface="Poppins"/>
                <a:sym typeface="Poppins"/>
              </a:endParaRPr>
            </a:p>
          </p:txBody>
        </p:sp>
      </p:grpSp>
      <p:sp>
        <p:nvSpPr>
          <p:cNvPr id="289" name="Google Shape;289;p31"/>
          <p:cNvSpPr/>
          <p:nvPr/>
        </p:nvSpPr>
        <p:spPr>
          <a:xfrm rot="-710945">
            <a:off x="761682" y="2821778"/>
            <a:ext cx="1588140" cy="67783"/>
          </a:xfrm>
          <a:prstGeom prst="roundRect">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nvGrpSpPr>
          <p:cNvPr id="290" name="Google Shape;290;p31"/>
          <p:cNvGrpSpPr/>
          <p:nvPr/>
        </p:nvGrpSpPr>
        <p:grpSpPr>
          <a:xfrm>
            <a:off x="1297497" y="1358054"/>
            <a:ext cx="2013450" cy="1465683"/>
            <a:chOff x="1637475" y="1219942"/>
            <a:chExt cx="1712700" cy="1246754"/>
          </a:xfrm>
        </p:grpSpPr>
        <p:sp>
          <p:nvSpPr>
            <p:cNvPr id="291" name="Google Shape;291;p31"/>
            <p:cNvSpPr/>
            <p:nvPr/>
          </p:nvSpPr>
          <p:spPr>
            <a:xfrm>
              <a:off x="1637475" y="1219942"/>
              <a:ext cx="1712700" cy="703500"/>
            </a:xfrm>
            <a:prstGeom prst="roundRect">
              <a:avLst>
                <a:gd fmla="val 4485"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a:p>
              <a:pPr indent="0" lvl="0" marL="0" rtl="0" algn="l">
                <a:spcBef>
                  <a:spcPts val="0"/>
                </a:spcBef>
                <a:spcAft>
                  <a:spcPts val="0"/>
                </a:spcAft>
                <a:buNone/>
              </a:pPr>
              <a:r>
                <a:t/>
              </a:r>
              <a:endParaRPr sz="1100">
                <a:latin typeface="Poppins"/>
                <a:ea typeface="Poppins"/>
                <a:cs typeface="Poppins"/>
                <a:sym typeface="Poppins"/>
              </a:endParaRPr>
            </a:p>
          </p:txBody>
        </p:sp>
        <p:sp>
          <p:nvSpPr>
            <p:cNvPr id="292" name="Google Shape;292;p31"/>
            <p:cNvSpPr txBox="1"/>
            <p:nvPr/>
          </p:nvSpPr>
          <p:spPr>
            <a:xfrm>
              <a:off x="2014902" y="1985292"/>
              <a:ext cx="9453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id" sz="1100">
                  <a:solidFill>
                    <a:srgbClr val="A72A1E"/>
                  </a:solidFill>
                  <a:latin typeface="Poppins"/>
                  <a:ea typeface="Poppins"/>
                  <a:cs typeface="Poppins"/>
                  <a:sym typeface="Poppins"/>
                </a:rPr>
                <a:t>Preparation</a:t>
              </a:r>
              <a:endParaRPr b="1" sz="1100">
                <a:solidFill>
                  <a:srgbClr val="A72A1E"/>
                </a:solidFill>
                <a:latin typeface="Poppins"/>
                <a:ea typeface="Poppins"/>
                <a:cs typeface="Poppins"/>
                <a:sym typeface="Poppins"/>
              </a:endParaRPr>
            </a:p>
          </p:txBody>
        </p:sp>
        <p:sp>
          <p:nvSpPr>
            <p:cNvPr id="293" name="Google Shape;293;p31"/>
            <p:cNvSpPr/>
            <p:nvPr/>
          </p:nvSpPr>
          <p:spPr>
            <a:xfrm rot="10800000">
              <a:off x="2448800" y="1919036"/>
              <a:ext cx="90000" cy="67500"/>
            </a:xfrm>
            <a:prstGeom prst="triangle">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Poppins"/>
                <a:ea typeface="Poppins"/>
                <a:cs typeface="Poppins"/>
                <a:sym typeface="Poppins"/>
              </a:endParaRPr>
            </a:p>
          </p:txBody>
        </p:sp>
        <p:sp>
          <p:nvSpPr>
            <p:cNvPr id="294" name="Google Shape;294;p31"/>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id" sz="1100">
                  <a:solidFill>
                    <a:schemeClr val="lt1"/>
                  </a:solidFill>
                  <a:latin typeface="Poppins"/>
                  <a:ea typeface="Poppins"/>
                  <a:cs typeface="Poppins"/>
                  <a:sym typeface="Poppins"/>
                </a:rPr>
                <a:t>Mempelajari dasar dan pengenalan program</a:t>
              </a:r>
              <a:endParaRPr sz="1100">
                <a:solidFill>
                  <a:srgbClr val="FFFFFF"/>
                </a:solidFill>
                <a:latin typeface="Poppins"/>
                <a:ea typeface="Poppins"/>
                <a:cs typeface="Poppins"/>
                <a:sym typeface="Poppins"/>
              </a:endParaRPr>
            </a:p>
          </p:txBody>
        </p:sp>
        <p:sp>
          <p:nvSpPr>
            <p:cNvPr id="295" name="Google Shape;295;p31"/>
            <p:cNvSpPr/>
            <p:nvPr/>
          </p:nvSpPr>
          <p:spPr>
            <a:xfrm rot="-1789476">
              <a:off x="2410765" y="2276970"/>
              <a:ext cx="160451" cy="160451"/>
            </a:xfrm>
            <a:prstGeom prst="ellipse">
              <a:avLst/>
            </a:prstGeom>
            <a:solidFill>
              <a:srgbClr val="FFFFFF"/>
            </a:solid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Poppins"/>
                <a:ea typeface="Poppins"/>
                <a:cs typeface="Poppins"/>
                <a:sym typeface="Poppins"/>
              </a:endParaRPr>
            </a:p>
          </p:txBody>
        </p:sp>
      </p:grpSp>
      <p:pic>
        <p:nvPicPr>
          <p:cNvPr id="296" name="Google Shape;296;p31"/>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297" name="Google Shape;297;p31"/>
          <p:cNvPicPr preferRelativeResize="0"/>
          <p:nvPr/>
        </p:nvPicPr>
        <p:blipFill>
          <a:blip r:embed="rId4">
            <a:alphaModFix/>
          </a:blip>
          <a:stretch>
            <a:fillRect/>
          </a:stretch>
        </p:blipFill>
        <p:spPr>
          <a:xfrm>
            <a:off x="7509150" y="151529"/>
            <a:ext cx="913434" cy="345093"/>
          </a:xfrm>
          <a:prstGeom prst="rect">
            <a:avLst/>
          </a:prstGeom>
          <a:noFill/>
          <a:ln>
            <a:noFill/>
          </a:ln>
        </p:spPr>
      </p:pic>
      <p:sp>
        <p:nvSpPr>
          <p:cNvPr id="298" name="Google Shape;29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id">
                <a:latin typeface="Poppins"/>
                <a:ea typeface="Poppins"/>
                <a:cs typeface="Poppins"/>
                <a:sym typeface="Poppins"/>
              </a:rPr>
              <a:t>Telkom Digital School Journey</a:t>
            </a:r>
            <a:endParaRPr b="1">
              <a:latin typeface="Poppins"/>
              <a:ea typeface="Poppins"/>
              <a:cs typeface="Poppins"/>
              <a:sym typeface="Poppins"/>
            </a:endParaRPr>
          </a:p>
        </p:txBody>
      </p:sp>
      <p:cxnSp>
        <p:nvCxnSpPr>
          <p:cNvPr id="299" name="Google Shape;299;p31"/>
          <p:cNvCxnSpPr/>
          <p:nvPr/>
        </p:nvCxnSpPr>
        <p:spPr>
          <a:xfrm rot="10800000">
            <a:off x="245625" y="4789900"/>
            <a:ext cx="8634600" cy="0"/>
          </a:xfrm>
          <a:prstGeom prst="straightConnector1">
            <a:avLst/>
          </a:prstGeom>
          <a:noFill/>
          <a:ln cap="flat" cmpd="sng" w="9525">
            <a:solidFill>
              <a:srgbClr val="D9D9D9"/>
            </a:solidFill>
            <a:prstDash val="solid"/>
            <a:miter lim="400000"/>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cxnSp>
        <p:nvCxnSpPr>
          <p:cNvPr id="304" name="Google Shape;304;p32"/>
          <p:cNvCxnSpPr/>
          <p:nvPr/>
        </p:nvCxnSpPr>
        <p:spPr>
          <a:xfrm rot="10800000">
            <a:off x="245625" y="4789900"/>
            <a:ext cx="8634600" cy="0"/>
          </a:xfrm>
          <a:prstGeom prst="straightConnector1">
            <a:avLst/>
          </a:prstGeom>
          <a:noFill/>
          <a:ln cap="flat" cmpd="sng" w="9525">
            <a:solidFill>
              <a:srgbClr val="D9D9D9"/>
            </a:solidFill>
            <a:prstDash val="solid"/>
            <a:miter lim="400000"/>
            <a:headEnd len="sm" w="sm" type="none"/>
            <a:tailEnd len="sm" w="sm" type="none"/>
          </a:ln>
        </p:spPr>
      </p:cxnSp>
      <p:cxnSp>
        <p:nvCxnSpPr>
          <p:cNvPr id="305" name="Google Shape;305;p32"/>
          <p:cNvCxnSpPr/>
          <p:nvPr/>
        </p:nvCxnSpPr>
        <p:spPr>
          <a:xfrm rot="10800000">
            <a:off x="245625" y="4789900"/>
            <a:ext cx="8634600" cy="0"/>
          </a:xfrm>
          <a:prstGeom prst="straightConnector1">
            <a:avLst/>
          </a:prstGeom>
          <a:noFill/>
          <a:ln cap="flat" cmpd="sng" w="9525">
            <a:solidFill>
              <a:srgbClr val="D9D9D9"/>
            </a:solidFill>
            <a:prstDash val="solid"/>
            <a:miter lim="400000"/>
            <a:headEnd len="sm" w="sm" type="none"/>
            <a:tailEnd len="sm" w="sm" type="none"/>
          </a:ln>
        </p:spPr>
      </p:cxnSp>
      <p:pic>
        <p:nvPicPr>
          <p:cNvPr id="306" name="Google Shape;306;p32"/>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307" name="Google Shape;307;p32"/>
          <p:cNvPicPr preferRelativeResize="0"/>
          <p:nvPr/>
        </p:nvPicPr>
        <p:blipFill>
          <a:blip r:embed="rId4">
            <a:alphaModFix/>
          </a:blip>
          <a:stretch>
            <a:fillRect/>
          </a:stretch>
        </p:blipFill>
        <p:spPr>
          <a:xfrm>
            <a:off x="7509150" y="151529"/>
            <a:ext cx="913434" cy="345093"/>
          </a:xfrm>
          <a:prstGeom prst="rect">
            <a:avLst/>
          </a:prstGeom>
          <a:noFill/>
          <a:ln>
            <a:noFill/>
          </a:ln>
        </p:spPr>
      </p:pic>
      <p:grpSp>
        <p:nvGrpSpPr>
          <p:cNvPr id="308" name="Google Shape;308;p32"/>
          <p:cNvGrpSpPr/>
          <p:nvPr/>
        </p:nvGrpSpPr>
        <p:grpSpPr>
          <a:xfrm>
            <a:off x="4217301" y="1973098"/>
            <a:ext cx="1979775" cy="2012680"/>
            <a:chOff x="2832600" y="1686400"/>
            <a:chExt cx="1649400" cy="1769700"/>
          </a:xfrm>
        </p:grpSpPr>
        <p:sp>
          <p:nvSpPr>
            <p:cNvPr id="309" name="Google Shape;309;p32"/>
            <p:cNvSpPr/>
            <p:nvPr/>
          </p:nvSpPr>
          <p:spPr>
            <a:xfrm flipH="1">
              <a:off x="2832600" y="1686400"/>
              <a:ext cx="1649400" cy="1769700"/>
            </a:xfrm>
            <a:prstGeom prst="snip1Rect">
              <a:avLst>
                <a:gd fmla="val 0" name="adj"/>
              </a:avLst>
            </a:prstGeom>
            <a:solidFill>
              <a:srgbClr val="A72A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310" name="Google Shape;310;p32"/>
            <p:cNvSpPr txBox="1"/>
            <p:nvPr/>
          </p:nvSpPr>
          <p:spPr>
            <a:xfrm>
              <a:off x="2966450" y="1795520"/>
              <a:ext cx="1383000" cy="14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d" sz="1100">
                  <a:solidFill>
                    <a:srgbClr val="FFFFFF"/>
                  </a:solidFill>
                  <a:latin typeface="Poppins"/>
                  <a:ea typeface="Poppins"/>
                  <a:cs typeface="Poppins"/>
                  <a:sym typeface="Poppins"/>
                </a:rPr>
                <a:t>Melakukan </a:t>
              </a:r>
              <a:r>
                <a:rPr i="1" lang="id" sz="1100">
                  <a:solidFill>
                    <a:srgbClr val="FFFFFF"/>
                  </a:solidFill>
                  <a:latin typeface="Poppins"/>
                  <a:ea typeface="Poppins"/>
                  <a:cs typeface="Poppins"/>
                  <a:sym typeface="Poppins"/>
                </a:rPr>
                <a:t>talent scouting</a:t>
              </a:r>
              <a:r>
                <a:rPr lang="id" sz="1100">
                  <a:solidFill>
                    <a:srgbClr val="FFFFFF"/>
                  </a:solidFill>
                  <a:latin typeface="Poppins"/>
                  <a:ea typeface="Poppins"/>
                  <a:cs typeface="Poppins"/>
                  <a:sym typeface="Poppins"/>
                </a:rPr>
                <a:t> dan mengembangkan potensi yang dimiliki </a:t>
              </a:r>
              <a:r>
                <a:rPr i="1" lang="id" sz="1100">
                  <a:solidFill>
                    <a:srgbClr val="FFFFFF"/>
                  </a:solidFill>
                  <a:latin typeface="Poppins"/>
                  <a:ea typeface="Poppins"/>
                  <a:cs typeface="Poppins"/>
                  <a:sym typeface="Poppins"/>
                </a:rPr>
                <a:t>digital talent</a:t>
              </a:r>
              <a:r>
                <a:rPr lang="id" sz="1100">
                  <a:solidFill>
                    <a:srgbClr val="FFFFFF"/>
                  </a:solidFill>
                  <a:latin typeface="Poppins"/>
                  <a:ea typeface="Poppins"/>
                  <a:cs typeface="Poppins"/>
                  <a:sym typeface="Poppins"/>
                </a:rPr>
                <a:t> untuk mencapai tujuan jangka panjang Telkom Indonesia</a:t>
              </a:r>
              <a:endParaRPr b="1" sz="1100">
                <a:solidFill>
                  <a:srgbClr val="FFFFFF"/>
                </a:solidFill>
                <a:latin typeface="Roboto"/>
                <a:ea typeface="Roboto"/>
                <a:cs typeface="Roboto"/>
                <a:sym typeface="Roboto"/>
              </a:endParaRPr>
            </a:p>
          </p:txBody>
        </p:sp>
      </p:grpSp>
      <p:grpSp>
        <p:nvGrpSpPr>
          <p:cNvPr id="311" name="Google Shape;311;p32"/>
          <p:cNvGrpSpPr/>
          <p:nvPr/>
        </p:nvGrpSpPr>
        <p:grpSpPr>
          <a:xfrm>
            <a:off x="6260751" y="1974248"/>
            <a:ext cx="1979775" cy="2012680"/>
            <a:chOff x="4662018" y="1687411"/>
            <a:chExt cx="1649400" cy="1769700"/>
          </a:xfrm>
        </p:grpSpPr>
        <p:sp>
          <p:nvSpPr>
            <p:cNvPr id="312" name="Google Shape;312;p32"/>
            <p:cNvSpPr/>
            <p:nvPr/>
          </p:nvSpPr>
          <p:spPr>
            <a:xfrm flipH="1" rot="10800000">
              <a:off x="4662018" y="1687411"/>
              <a:ext cx="1649400" cy="1769700"/>
            </a:xfrm>
            <a:prstGeom prst="snip1Rect">
              <a:avLst>
                <a:gd fmla="val 0"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313" name="Google Shape;313;p32"/>
            <p:cNvSpPr txBox="1"/>
            <p:nvPr/>
          </p:nvSpPr>
          <p:spPr>
            <a:xfrm>
              <a:off x="4794425" y="1795520"/>
              <a:ext cx="1383000" cy="14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d" sz="1100">
                  <a:solidFill>
                    <a:srgbClr val="FFFFFF"/>
                  </a:solidFill>
                  <a:latin typeface="Poppins"/>
                  <a:ea typeface="Poppins"/>
                  <a:cs typeface="Poppins"/>
                  <a:sym typeface="Poppins"/>
                </a:rPr>
                <a:t>Berkontribusi dalam pemenuhan kebutuhan </a:t>
              </a:r>
              <a:r>
                <a:rPr i="1" lang="id" sz="1100">
                  <a:solidFill>
                    <a:srgbClr val="FFFFFF"/>
                  </a:solidFill>
                  <a:latin typeface="Poppins"/>
                  <a:ea typeface="Poppins"/>
                  <a:cs typeface="Poppins"/>
                  <a:sym typeface="Poppins"/>
                </a:rPr>
                <a:t>digital talent</a:t>
              </a:r>
              <a:r>
                <a:rPr lang="id" sz="1100">
                  <a:solidFill>
                    <a:srgbClr val="FFFFFF"/>
                  </a:solidFill>
                  <a:latin typeface="Poppins"/>
                  <a:ea typeface="Poppins"/>
                  <a:cs typeface="Poppins"/>
                  <a:sym typeface="Poppins"/>
                </a:rPr>
                <a:t> di Indonesia</a:t>
              </a:r>
              <a:endParaRPr b="1" sz="1100">
                <a:solidFill>
                  <a:srgbClr val="FFFFFF"/>
                </a:solidFill>
                <a:latin typeface="Roboto"/>
                <a:ea typeface="Roboto"/>
                <a:cs typeface="Roboto"/>
                <a:sym typeface="Roboto"/>
              </a:endParaRPr>
            </a:p>
          </p:txBody>
        </p:sp>
      </p:grpSp>
      <p:sp>
        <p:nvSpPr>
          <p:cNvPr id="314" name="Google Shape;31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id">
                <a:latin typeface="Poppins"/>
                <a:ea typeface="Poppins"/>
                <a:cs typeface="Poppins"/>
                <a:sym typeface="Poppins"/>
              </a:rPr>
              <a:t>Leadership Aspect</a:t>
            </a:r>
            <a:endParaRPr b="1">
              <a:latin typeface="Poppins"/>
              <a:ea typeface="Poppins"/>
              <a:cs typeface="Poppins"/>
              <a:sym typeface="Poppins"/>
            </a:endParaRPr>
          </a:p>
        </p:txBody>
      </p:sp>
      <p:sp>
        <p:nvSpPr>
          <p:cNvPr id="315" name="Google Shape;315;p32"/>
          <p:cNvSpPr txBox="1"/>
          <p:nvPr/>
        </p:nvSpPr>
        <p:spPr>
          <a:xfrm>
            <a:off x="4274575" y="1471750"/>
            <a:ext cx="392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d">
                <a:solidFill>
                  <a:srgbClr val="980000"/>
                </a:solidFill>
                <a:latin typeface="Poppins"/>
                <a:ea typeface="Poppins"/>
                <a:cs typeface="Poppins"/>
                <a:sym typeface="Poppins"/>
              </a:rPr>
              <a:t>Strategic Orientation (SO)</a:t>
            </a:r>
            <a:endParaRPr b="1" i="1">
              <a:solidFill>
                <a:srgbClr val="980000"/>
              </a:solidFill>
              <a:latin typeface="Poppins"/>
              <a:ea typeface="Poppins"/>
              <a:cs typeface="Poppins"/>
              <a:sym typeface="Poppins"/>
            </a:endParaRPr>
          </a:p>
        </p:txBody>
      </p:sp>
      <p:pic>
        <p:nvPicPr>
          <p:cNvPr id="316" name="Google Shape;316;p32"/>
          <p:cNvPicPr preferRelativeResize="0"/>
          <p:nvPr/>
        </p:nvPicPr>
        <p:blipFill>
          <a:blip r:embed="rId5">
            <a:alphaModFix/>
          </a:blip>
          <a:stretch>
            <a:fillRect/>
          </a:stretch>
        </p:blipFill>
        <p:spPr>
          <a:xfrm>
            <a:off x="1031225" y="1871950"/>
            <a:ext cx="2216125" cy="2216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3"/>
          <p:cNvPicPr preferRelativeResize="0"/>
          <p:nvPr/>
        </p:nvPicPr>
        <p:blipFill>
          <a:blip r:embed="rId3">
            <a:alphaModFix/>
          </a:blip>
          <a:stretch>
            <a:fillRect/>
          </a:stretch>
        </p:blipFill>
        <p:spPr>
          <a:xfrm>
            <a:off x="595312" y="357349"/>
            <a:ext cx="7953376" cy="4021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nvSpPr>
        <p:spPr>
          <a:xfrm>
            <a:off x="2602800" y="1925250"/>
            <a:ext cx="3938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7200">
                <a:solidFill>
                  <a:srgbClr val="A64D79"/>
                </a:solidFill>
                <a:latin typeface="Comfortaa"/>
                <a:ea typeface="Comfortaa"/>
                <a:cs typeface="Comfortaa"/>
                <a:sym typeface="Comfortaa"/>
              </a:rPr>
              <a:t>Tugas 1</a:t>
            </a:r>
            <a:endParaRPr b="1" sz="7200">
              <a:solidFill>
                <a:srgbClr val="A64D79"/>
              </a:solidFill>
              <a:latin typeface="Comfortaa"/>
              <a:ea typeface="Comfortaa"/>
              <a:cs typeface="Comfortaa"/>
              <a:sym typeface="Comfortaa"/>
            </a:endParaRPr>
          </a:p>
        </p:txBody>
      </p:sp>
      <p:pic>
        <p:nvPicPr>
          <p:cNvPr id="72" name="Google Shape;72;p16"/>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73" name="Google Shape;73;p16"/>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nvSpPr>
        <p:spPr>
          <a:xfrm>
            <a:off x="2602800" y="1925250"/>
            <a:ext cx="3938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7200">
                <a:solidFill>
                  <a:srgbClr val="A64D79"/>
                </a:solidFill>
                <a:latin typeface="Comfortaa"/>
                <a:ea typeface="Comfortaa"/>
                <a:cs typeface="Comfortaa"/>
                <a:sym typeface="Comfortaa"/>
              </a:rPr>
              <a:t>Tugas 2</a:t>
            </a:r>
            <a:endParaRPr b="1" sz="7200">
              <a:solidFill>
                <a:srgbClr val="A64D79"/>
              </a:solidFill>
              <a:latin typeface="Comfortaa"/>
              <a:ea typeface="Comfortaa"/>
              <a:cs typeface="Comfortaa"/>
              <a:sym typeface="Comfortaa"/>
            </a:endParaRPr>
          </a:p>
        </p:txBody>
      </p:sp>
      <p:pic>
        <p:nvPicPr>
          <p:cNvPr id="327" name="Google Shape;327;p34"/>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328" name="Google Shape;328;p34"/>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5"/>
          <p:cNvSpPr/>
          <p:nvPr/>
        </p:nvSpPr>
        <p:spPr>
          <a:xfrm>
            <a:off x="450056" y="2231425"/>
            <a:ext cx="4877100" cy="800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5300"/>
              <a:buFont typeface="Arial"/>
              <a:buNone/>
            </a:pPr>
            <a:r>
              <a:rPr b="1" lang="id" sz="4400">
                <a:solidFill>
                  <a:srgbClr val="CC4125"/>
                </a:solidFill>
                <a:latin typeface="Jost"/>
                <a:ea typeface="Jost"/>
                <a:cs typeface="Jost"/>
                <a:sym typeface="Jost"/>
              </a:rPr>
              <a:t>OPTIMASI FITUR KELUHAN</a:t>
            </a:r>
            <a:endParaRPr b="1" sz="4400">
              <a:solidFill>
                <a:srgbClr val="CC4125"/>
              </a:solidFill>
              <a:latin typeface="Jost"/>
              <a:ea typeface="Jost"/>
              <a:cs typeface="Jost"/>
              <a:sym typeface="Jost"/>
            </a:endParaRPr>
          </a:p>
        </p:txBody>
      </p:sp>
      <p:sp>
        <p:nvSpPr>
          <p:cNvPr id="334" name="Google Shape;334;p35"/>
          <p:cNvSpPr/>
          <p:nvPr/>
        </p:nvSpPr>
        <p:spPr>
          <a:xfrm>
            <a:off x="450056" y="1645963"/>
            <a:ext cx="1252500" cy="17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E9F6FA"/>
              </a:buClr>
              <a:buSzPts val="1100"/>
              <a:buFont typeface="Arial"/>
              <a:buNone/>
            </a:pPr>
            <a:r>
              <a:rPr lang="id" sz="1100">
                <a:solidFill>
                  <a:srgbClr val="2F3E46"/>
                </a:solidFill>
                <a:latin typeface="Jost"/>
                <a:ea typeface="Jost"/>
                <a:cs typeface="Jost"/>
                <a:sym typeface="Jost"/>
              </a:rPr>
              <a:t>AGUSTUS</a:t>
            </a:r>
            <a:r>
              <a:rPr b="0" i="0" lang="id" sz="1100" u="none" cap="none" strike="noStrike">
                <a:solidFill>
                  <a:srgbClr val="2F3E46"/>
                </a:solidFill>
                <a:latin typeface="Jost"/>
                <a:ea typeface="Jost"/>
                <a:cs typeface="Jost"/>
                <a:sym typeface="Jost"/>
              </a:rPr>
              <a:t> </a:t>
            </a:r>
            <a:r>
              <a:rPr b="1" i="0" lang="id" sz="1100" u="none" cap="none" strike="noStrike">
                <a:solidFill>
                  <a:srgbClr val="2F3E46"/>
                </a:solidFill>
                <a:latin typeface="Jost"/>
                <a:ea typeface="Jost"/>
                <a:cs typeface="Jost"/>
                <a:sym typeface="Jost"/>
              </a:rPr>
              <a:t>2022</a:t>
            </a:r>
            <a:endParaRPr b="1" i="0" sz="500" u="none" cap="none" strike="noStrike">
              <a:solidFill>
                <a:srgbClr val="2F3E46"/>
              </a:solidFill>
              <a:latin typeface="Jost"/>
              <a:ea typeface="Jost"/>
              <a:cs typeface="Jost"/>
              <a:sym typeface="Jost"/>
            </a:endParaRPr>
          </a:p>
        </p:txBody>
      </p:sp>
      <p:cxnSp>
        <p:nvCxnSpPr>
          <p:cNvPr id="335" name="Google Shape;335;p35"/>
          <p:cNvCxnSpPr/>
          <p:nvPr/>
        </p:nvCxnSpPr>
        <p:spPr>
          <a:xfrm rot="10800000">
            <a:off x="1789553" y="1734026"/>
            <a:ext cx="3169500" cy="0"/>
          </a:xfrm>
          <a:prstGeom prst="straightConnector1">
            <a:avLst/>
          </a:prstGeom>
          <a:noFill/>
          <a:ln cap="flat" cmpd="sng" w="50800">
            <a:solidFill>
              <a:srgbClr val="FF9F1C"/>
            </a:solidFill>
            <a:prstDash val="solid"/>
            <a:miter lim="400000"/>
            <a:headEnd len="sm" w="sm" type="none"/>
            <a:tailEnd len="sm" w="sm" type="none"/>
          </a:ln>
        </p:spPr>
      </p:cxnSp>
      <p:cxnSp>
        <p:nvCxnSpPr>
          <p:cNvPr id="336" name="Google Shape;336;p35"/>
          <p:cNvCxnSpPr/>
          <p:nvPr/>
        </p:nvCxnSpPr>
        <p:spPr>
          <a:xfrm rot="10800000">
            <a:off x="450026" y="3528938"/>
            <a:ext cx="4509000" cy="0"/>
          </a:xfrm>
          <a:prstGeom prst="straightConnector1">
            <a:avLst/>
          </a:prstGeom>
          <a:noFill/>
          <a:ln cap="flat" cmpd="sng" w="50800">
            <a:solidFill>
              <a:srgbClr val="FF9F1C"/>
            </a:solidFill>
            <a:prstDash val="solid"/>
            <a:miter lim="400000"/>
            <a:headEnd len="sm" w="sm" type="none"/>
            <a:tailEnd len="sm" w="sm" type="none"/>
          </a:ln>
        </p:spPr>
      </p:cxnSp>
      <p:sp>
        <p:nvSpPr>
          <p:cNvPr id="337" name="Google Shape;337;p35"/>
          <p:cNvSpPr/>
          <p:nvPr/>
        </p:nvSpPr>
        <p:spPr>
          <a:xfrm>
            <a:off x="450056" y="3665263"/>
            <a:ext cx="4509000" cy="17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E9F6FA"/>
              </a:buClr>
              <a:buSzPts val="1100"/>
              <a:buFont typeface="Arial"/>
              <a:buNone/>
            </a:pPr>
            <a:r>
              <a:rPr i="1" lang="id" sz="1100">
                <a:solidFill>
                  <a:srgbClr val="2F3E46"/>
                </a:solidFill>
                <a:latin typeface="Poppins"/>
                <a:ea typeface="Poppins"/>
                <a:cs typeface="Poppins"/>
                <a:sym typeface="Poppins"/>
              </a:rPr>
              <a:t>Group 7</a:t>
            </a:r>
            <a:endParaRPr b="0" i="1" sz="500" u="none" cap="none" strike="noStrike">
              <a:solidFill>
                <a:srgbClr val="2F3E46"/>
              </a:solidFill>
              <a:latin typeface="Poppins"/>
              <a:ea typeface="Poppins"/>
              <a:cs typeface="Poppins"/>
              <a:sym typeface="Poppins"/>
            </a:endParaRPr>
          </a:p>
        </p:txBody>
      </p:sp>
      <p:pic>
        <p:nvPicPr>
          <p:cNvPr id="338" name="Google Shape;338;p35"/>
          <p:cNvPicPr preferRelativeResize="0"/>
          <p:nvPr/>
        </p:nvPicPr>
        <p:blipFill>
          <a:blip r:embed="rId3">
            <a:alphaModFix/>
          </a:blip>
          <a:stretch>
            <a:fillRect/>
          </a:stretch>
        </p:blipFill>
        <p:spPr>
          <a:xfrm>
            <a:off x="5125374" y="1706200"/>
            <a:ext cx="4018625" cy="1731100"/>
          </a:xfrm>
          <a:prstGeom prst="rect">
            <a:avLst/>
          </a:prstGeom>
          <a:noFill/>
          <a:ln>
            <a:noFill/>
          </a:ln>
        </p:spPr>
      </p:pic>
      <p:sp>
        <p:nvSpPr>
          <p:cNvPr id="339" name="Google Shape;339;p35"/>
          <p:cNvSpPr/>
          <p:nvPr/>
        </p:nvSpPr>
        <p:spPr>
          <a:xfrm>
            <a:off x="539850" y="4755675"/>
            <a:ext cx="8064300" cy="260400"/>
          </a:xfrm>
          <a:prstGeom prst="rect">
            <a:avLst/>
          </a:prstGeom>
          <a:gradFill>
            <a:gsLst>
              <a:gs pos="0">
                <a:srgbClr val="FF2841"/>
              </a:gs>
              <a:gs pos="100000">
                <a:srgbClr val="5C33E6"/>
              </a:gs>
            </a:gsLst>
            <a:lin ang="2966775" scaled="0"/>
          </a:gra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E9F6FA"/>
              </a:buClr>
              <a:buSzPts val="2100"/>
              <a:buFont typeface="Arial"/>
              <a:buNone/>
            </a:pPr>
            <a:r>
              <a:t/>
            </a:r>
            <a:endParaRPr b="0" i="0" sz="2100" u="none" cap="none" strike="noStrike">
              <a:solidFill>
                <a:srgbClr val="000000"/>
              </a:solidFill>
              <a:latin typeface="Arial"/>
              <a:ea typeface="Arial"/>
              <a:cs typeface="Arial"/>
              <a:sym typeface="Arial"/>
            </a:endParaRPr>
          </a:p>
        </p:txBody>
      </p:sp>
      <p:pic>
        <p:nvPicPr>
          <p:cNvPr id="340" name="Google Shape;340;p35"/>
          <p:cNvPicPr preferRelativeResize="0"/>
          <p:nvPr/>
        </p:nvPicPr>
        <p:blipFill rotWithShape="1">
          <a:blip r:embed="rId4">
            <a:alphaModFix/>
          </a:blip>
          <a:srcRect b="0" l="0" r="0" t="0"/>
          <a:stretch/>
        </p:blipFill>
        <p:spPr>
          <a:xfrm>
            <a:off x="8483811" y="67875"/>
            <a:ext cx="595640" cy="428749"/>
          </a:xfrm>
          <a:prstGeom prst="rect">
            <a:avLst/>
          </a:prstGeom>
          <a:noFill/>
          <a:ln>
            <a:noFill/>
          </a:ln>
        </p:spPr>
      </p:pic>
      <p:pic>
        <p:nvPicPr>
          <p:cNvPr id="341" name="Google Shape;341;p35"/>
          <p:cNvPicPr preferRelativeResize="0"/>
          <p:nvPr/>
        </p:nvPicPr>
        <p:blipFill>
          <a:blip r:embed="rId5">
            <a:alphaModFix/>
          </a:blip>
          <a:stretch>
            <a:fillRect/>
          </a:stretch>
        </p:blipFill>
        <p:spPr>
          <a:xfrm>
            <a:off x="7509150" y="151529"/>
            <a:ext cx="913434" cy="3450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6"/>
          <p:cNvPicPr preferRelativeResize="0"/>
          <p:nvPr/>
        </p:nvPicPr>
        <p:blipFill>
          <a:blip r:embed="rId3">
            <a:alphaModFix/>
          </a:blip>
          <a:stretch>
            <a:fillRect/>
          </a:stretch>
        </p:blipFill>
        <p:spPr>
          <a:xfrm>
            <a:off x="0" y="0"/>
            <a:ext cx="9177849"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cxnSp>
        <p:nvCxnSpPr>
          <p:cNvPr id="351" name="Google Shape;351;p37"/>
          <p:cNvCxnSpPr/>
          <p:nvPr/>
        </p:nvCxnSpPr>
        <p:spPr>
          <a:xfrm>
            <a:off x="2755200" y="3561950"/>
            <a:ext cx="3315300" cy="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37"/>
          <p:cNvCxnSpPr/>
          <p:nvPr/>
        </p:nvCxnSpPr>
        <p:spPr>
          <a:xfrm>
            <a:off x="2704975" y="2919050"/>
            <a:ext cx="462000" cy="64290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37"/>
          <p:cNvCxnSpPr>
            <a:endCxn id="354" idx="0"/>
          </p:cNvCxnSpPr>
          <p:nvPr/>
        </p:nvCxnSpPr>
        <p:spPr>
          <a:xfrm flipH="1">
            <a:off x="4041225" y="3561950"/>
            <a:ext cx="477000" cy="69330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37"/>
          <p:cNvCxnSpPr/>
          <p:nvPr/>
        </p:nvCxnSpPr>
        <p:spPr>
          <a:xfrm>
            <a:off x="5397275" y="2919050"/>
            <a:ext cx="462000" cy="642900"/>
          </a:xfrm>
          <a:prstGeom prst="straightConnector1">
            <a:avLst/>
          </a:prstGeom>
          <a:noFill/>
          <a:ln cap="flat" cmpd="sng" w="9525">
            <a:solidFill>
              <a:schemeClr val="dk2"/>
            </a:solidFill>
            <a:prstDash val="solid"/>
            <a:round/>
            <a:headEnd len="med" w="med" type="none"/>
            <a:tailEnd len="med" w="med" type="none"/>
          </a:ln>
        </p:spPr>
      </p:cxnSp>
      <p:sp>
        <p:nvSpPr>
          <p:cNvPr id="356" name="Google Shape;356;p37"/>
          <p:cNvSpPr/>
          <p:nvPr/>
        </p:nvSpPr>
        <p:spPr>
          <a:xfrm rot="5400000">
            <a:off x="6563325" y="2387750"/>
            <a:ext cx="1322100" cy="2348400"/>
          </a:xfrm>
          <a:prstGeom prst="triangle">
            <a:avLst>
              <a:gd fmla="val 4781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txBox="1"/>
          <p:nvPr/>
        </p:nvSpPr>
        <p:spPr>
          <a:xfrm>
            <a:off x="5068700" y="2518850"/>
            <a:ext cx="5571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d"/>
              <a:t>Man</a:t>
            </a:r>
            <a:endParaRPr/>
          </a:p>
        </p:txBody>
      </p:sp>
      <p:sp>
        <p:nvSpPr>
          <p:cNvPr id="354" name="Google Shape;354;p37"/>
          <p:cNvSpPr txBox="1"/>
          <p:nvPr/>
        </p:nvSpPr>
        <p:spPr>
          <a:xfrm>
            <a:off x="3491475" y="4255250"/>
            <a:ext cx="1099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d"/>
              <a:t>Method</a:t>
            </a:r>
            <a:endParaRPr/>
          </a:p>
        </p:txBody>
      </p:sp>
      <p:sp>
        <p:nvSpPr>
          <p:cNvPr id="358" name="Google Shape;358;p37"/>
          <p:cNvSpPr txBox="1"/>
          <p:nvPr/>
        </p:nvSpPr>
        <p:spPr>
          <a:xfrm>
            <a:off x="2135275" y="2518850"/>
            <a:ext cx="1099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d"/>
              <a:t>Machine</a:t>
            </a:r>
            <a:endParaRPr/>
          </a:p>
        </p:txBody>
      </p:sp>
      <p:cxnSp>
        <p:nvCxnSpPr>
          <p:cNvPr id="359" name="Google Shape;359;p37"/>
          <p:cNvCxnSpPr/>
          <p:nvPr/>
        </p:nvCxnSpPr>
        <p:spPr>
          <a:xfrm>
            <a:off x="5068700" y="3140000"/>
            <a:ext cx="482100" cy="0"/>
          </a:xfrm>
          <a:prstGeom prst="straightConnector1">
            <a:avLst/>
          </a:prstGeom>
          <a:noFill/>
          <a:ln cap="flat" cmpd="sng" w="9525">
            <a:solidFill>
              <a:schemeClr val="dk2"/>
            </a:solidFill>
            <a:prstDash val="solid"/>
            <a:round/>
            <a:headEnd len="med" w="med" type="none"/>
            <a:tailEnd len="med" w="med" type="none"/>
          </a:ln>
        </p:spPr>
      </p:cxnSp>
      <p:sp>
        <p:nvSpPr>
          <p:cNvPr id="360" name="Google Shape;360;p37"/>
          <p:cNvSpPr txBox="1"/>
          <p:nvPr/>
        </p:nvSpPr>
        <p:spPr>
          <a:xfrm>
            <a:off x="1048475" y="3057975"/>
            <a:ext cx="1506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700"/>
              <a:t>Lambatnya aplikasi myIndiHome</a:t>
            </a:r>
            <a:endParaRPr sz="700"/>
          </a:p>
        </p:txBody>
      </p:sp>
      <p:cxnSp>
        <p:nvCxnSpPr>
          <p:cNvPr id="361" name="Google Shape;361;p37"/>
          <p:cNvCxnSpPr/>
          <p:nvPr/>
        </p:nvCxnSpPr>
        <p:spPr>
          <a:xfrm>
            <a:off x="2443975" y="3200275"/>
            <a:ext cx="482100" cy="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37"/>
          <p:cNvSpPr txBox="1"/>
          <p:nvPr/>
        </p:nvSpPr>
        <p:spPr>
          <a:xfrm>
            <a:off x="2704975" y="3787400"/>
            <a:ext cx="1099500" cy="292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d" sz="700"/>
              <a:t>Kurangnya sosialisasi </a:t>
            </a:r>
            <a:endParaRPr sz="700"/>
          </a:p>
        </p:txBody>
      </p:sp>
      <p:cxnSp>
        <p:nvCxnSpPr>
          <p:cNvPr id="363" name="Google Shape;363;p37"/>
          <p:cNvCxnSpPr/>
          <p:nvPr/>
        </p:nvCxnSpPr>
        <p:spPr>
          <a:xfrm>
            <a:off x="3800175" y="3933650"/>
            <a:ext cx="482100" cy="0"/>
          </a:xfrm>
          <a:prstGeom prst="straightConnector1">
            <a:avLst/>
          </a:prstGeom>
          <a:noFill/>
          <a:ln cap="flat" cmpd="sng" w="9525">
            <a:solidFill>
              <a:schemeClr val="dk2"/>
            </a:solidFill>
            <a:prstDash val="solid"/>
            <a:round/>
            <a:headEnd len="med" w="med" type="none"/>
            <a:tailEnd len="med" w="med" type="none"/>
          </a:ln>
        </p:spPr>
      </p:cxnSp>
      <p:sp>
        <p:nvSpPr>
          <p:cNvPr id="364" name="Google Shape;364;p37"/>
          <p:cNvSpPr txBox="1"/>
          <p:nvPr/>
        </p:nvSpPr>
        <p:spPr>
          <a:xfrm>
            <a:off x="3735125" y="2937400"/>
            <a:ext cx="1506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700"/>
              <a:t>Kurangnya customer service</a:t>
            </a:r>
            <a:endParaRPr sz="700"/>
          </a:p>
        </p:txBody>
      </p:sp>
      <p:sp>
        <p:nvSpPr>
          <p:cNvPr id="365" name="Google Shape;365;p37"/>
          <p:cNvSpPr txBox="1"/>
          <p:nvPr/>
        </p:nvSpPr>
        <p:spPr>
          <a:xfrm>
            <a:off x="3969123" y="3204725"/>
            <a:ext cx="1247400" cy="292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d" sz="700"/>
              <a:t>Ketidaktahuan pelanggan</a:t>
            </a:r>
            <a:endParaRPr sz="700"/>
          </a:p>
        </p:txBody>
      </p:sp>
      <p:cxnSp>
        <p:nvCxnSpPr>
          <p:cNvPr id="366" name="Google Shape;366;p37"/>
          <p:cNvCxnSpPr/>
          <p:nvPr/>
        </p:nvCxnSpPr>
        <p:spPr>
          <a:xfrm>
            <a:off x="5216525" y="3350475"/>
            <a:ext cx="482100" cy="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7"/>
          <p:cNvSpPr txBox="1"/>
          <p:nvPr/>
        </p:nvSpPr>
        <p:spPr>
          <a:xfrm>
            <a:off x="3285888" y="1830775"/>
            <a:ext cx="28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latin typeface="Poppins"/>
                <a:ea typeface="Poppins"/>
                <a:cs typeface="Poppins"/>
                <a:sym typeface="Poppins"/>
              </a:rPr>
              <a:t>Penggunaan fitur keluhan</a:t>
            </a:r>
            <a:endParaRPr b="1">
              <a:latin typeface="Poppins"/>
              <a:ea typeface="Poppins"/>
              <a:cs typeface="Poppins"/>
              <a:sym typeface="Poppins"/>
            </a:endParaRPr>
          </a:p>
        </p:txBody>
      </p:sp>
      <p:pic>
        <p:nvPicPr>
          <p:cNvPr id="368" name="Google Shape;368;p37"/>
          <p:cNvPicPr preferRelativeResize="0"/>
          <p:nvPr/>
        </p:nvPicPr>
        <p:blipFill>
          <a:blip r:embed="rId3">
            <a:alphaModFix/>
          </a:blip>
          <a:stretch>
            <a:fillRect/>
          </a:stretch>
        </p:blipFill>
        <p:spPr>
          <a:xfrm>
            <a:off x="3285888" y="575600"/>
            <a:ext cx="1219200" cy="1219200"/>
          </a:xfrm>
          <a:prstGeom prst="rect">
            <a:avLst/>
          </a:prstGeom>
          <a:noFill/>
          <a:ln>
            <a:noFill/>
          </a:ln>
        </p:spPr>
      </p:pic>
      <p:pic>
        <p:nvPicPr>
          <p:cNvPr id="369" name="Google Shape;369;p37"/>
          <p:cNvPicPr preferRelativeResize="0"/>
          <p:nvPr/>
        </p:nvPicPr>
        <p:blipFill>
          <a:blip r:embed="rId3">
            <a:alphaModFix/>
          </a:blip>
          <a:stretch>
            <a:fillRect/>
          </a:stretch>
        </p:blipFill>
        <p:spPr>
          <a:xfrm>
            <a:off x="2818413" y="575600"/>
            <a:ext cx="1219200" cy="1219200"/>
          </a:xfrm>
          <a:prstGeom prst="rect">
            <a:avLst/>
          </a:prstGeom>
          <a:noFill/>
          <a:ln>
            <a:noFill/>
          </a:ln>
        </p:spPr>
      </p:pic>
      <p:pic>
        <p:nvPicPr>
          <p:cNvPr id="370" name="Google Shape;370;p37"/>
          <p:cNvPicPr preferRelativeResize="0"/>
          <p:nvPr/>
        </p:nvPicPr>
        <p:blipFill>
          <a:blip r:embed="rId4">
            <a:alphaModFix/>
          </a:blip>
          <a:stretch>
            <a:fillRect/>
          </a:stretch>
        </p:blipFill>
        <p:spPr>
          <a:xfrm>
            <a:off x="3756900" y="575600"/>
            <a:ext cx="1219200" cy="1219200"/>
          </a:xfrm>
          <a:prstGeom prst="rect">
            <a:avLst/>
          </a:prstGeom>
          <a:noFill/>
          <a:ln>
            <a:noFill/>
          </a:ln>
        </p:spPr>
      </p:pic>
      <p:pic>
        <p:nvPicPr>
          <p:cNvPr id="371" name="Google Shape;371;p37"/>
          <p:cNvPicPr preferRelativeResize="0"/>
          <p:nvPr/>
        </p:nvPicPr>
        <p:blipFill>
          <a:blip r:embed="rId4">
            <a:alphaModFix/>
          </a:blip>
          <a:stretch>
            <a:fillRect/>
          </a:stretch>
        </p:blipFill>
        <p:spPr>
          <a:xfrm>
            <a:off x="4273075" y="575600"/>
            <a:ext cx="1219200" cy="1219200"/>
          </a:xfrm>
          <a:prstGeom prst="rect">
            <a:avLst/>
          </a:prstGeom>
          <a:noFill/>
          <a:ln>
            <a:noFill/>
          </a:ln>
        </p:spPr>
      </p:pic>
      <p:pic>
        <p:nvPicPr>
          <p:cNvPr id="372" name="Google Shape;372;p37"/>
          <p:cNvPicPr preferRelativeResize="0"/>
          <p:nvPr/>
        </p:nvPicPr>
        <p:blipFill>
          <a:blip r:embed="rId4">
            <a:alphaModFix/>
          </a:blip>
          <a:stretch>
            <a:fillRect/>
          </a:stretch>
        </p:blipFill>
        <p:spPr>
          <a:xfrm>
            <a:off x="4788075" y="575600"/>
            <a:ext cx="1219200" cy="1219200"/>
          </a:xfrm>
          <a:prstGeom prst="rect">
            <a:avLst/>
          </a:prstGeom>
          <a:noFill/>
          <a:ln>
            <a:noFill/>
          </a:ln>
        </p:spPr>
      </p:pic>
      <p:cxnSp>
        <p:nvCxnSpPr>
          <p:cNvPr id="373" name="Google Shape;373;p37"/>
          <p:cNvCxnSpPr/>
          <p:nvPr/>
        </p:nvCxnSpPr>
        <p:spPr>
          <a:xfrm>
            <a:off x="42300" y="2266950"/>
            <a:ext cx="9101700" cy="0"/>
          </a:xfrm>
          <a:prstGeom prst="straightConnector1">
            <a:avLst/>
          </a:prstGeom>
          <a:noFill/>
          <a:ln cap="flat" cmpd="sng" w="76200">
            <a:solidFill>
              <a:srgbClr val="000000"/>
            </a:solidFill>
            <a:prstDash val="solid"/>
            <a:round/>
            <a:headEnd len="med" w="med" type="none"/>
            <a:tailEnd len="med" w="med" type="none"/>
          </a:ln>
        </p:spPr>
      </p:cxnSp>
      <p:sp>
        <p:nvSpPr>
          <p:cNvPr id="374" name="Google Shape;374;p37"/>
          <p:cNvSpPr txBox="1"/>
          <p:nvPr/>
        </p:nvSpPr>
        <p:spPr>
          <a:xfrm>
            <a:off x="6040025" y="3146300"/>
            <a:ext cx="138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latin typeface="Poppins"/>
                <a:ea typeface="Poppins"/>
                <a:cs typeface="Poppins"/>
                <a:sym typeface="Poppins"/>
              </a:rPr>
              <a:t>Rendahnya penggunaan fitur keluhan</a:t>
            </a:r>
            <a:endParaRPr>
              <a:latin typeface="Poppins"/>
              <a:ea typeface="Poppins"/>
              <a:cs typeface="Poppins"/>
              <a:sym typeface="Poppins"/>
            </a:endParaRPr>
          </a:p>
        </p:txBody>
      </p:sp>
      <p:sp>
        <p:nvSpPr>
          <p:cNvPr id="375" name="Google Shape;375;p37"/>
          <p:cNvSpPr txBox="1"/>
          <p:nvPr/>
        </p:nvSpPr>
        <p:spPr>
          <a:xfrm>
            <a:off x="0" y="4407600"/>
            <a:ext cx="251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600">
                <a:latin typeface="Roboto"/>
                <a:ea typeface="Roboto"/>
                <a:cs typeface="Roboto"/>
                <a:sym typeface="Roboto"/>
              </a:rPr>
              <a:t>Analisis akar masalah</a:t>
            </a:r>
            <a:endParaRPr b="1" sz="1600">
              <a:latin typeface="Roboto"/>
              <a:ea typeface="Roboto"/>
              <a:cs typeface="Roboto"/>
              <a:sym typeface="Roboto"/>
            </a:endParaRPr>
          </a:p>
        </p:txBody>
      </p:sp>
      <p:pic>
        <p:nvPicPr>
          <p:cNvPr id="376" name="Google Shape;376;p37"/>
          <p:cNvPicPr preferRelativeResize="0"/>
          <p:nvPr/>
        </p:nvPicPr>
        <p:blipFill rotWithShape="1">
          <a:blip r:embed="rId5">
            <a:alphaModFix/>
          </a:blip>
          <a:srcRect b="0" l="0" r="0" t="0"/>
          <a:stretch/>
        </p:blipFill>
        <p:spPr>
          <a:xfrm>
            <a:off x="8483811" y="67875"/>
            <a:ext cx="595640" cy="428749"/>
          </a:xfrm>
          <a:prstGeom prst="rect">
            <a:avLst/>
          </a:prstGeom>
          <a:noFill/>
          <a:ln>
            <a:noFill/>
          </a:ln>
        </p:spPr>
      </p:pic>
      <p:pic>
        <p:nvPicPr>
          <p:cNvPr id="377" name="Google Shape;377;p37"/>
          <p:cNvPicPr preferRelativeResize="0"/>
          <p:nvPr/>
        </p:nvPicPr>
        <p:blipFill>
          <a:blip r:embed="rId6">
            <a:alphaModFix/>
          </a:blip>
          <a:stretch>
            <a:fillRect/>
          </a:stretch>
        </p:blipFill>
        <p:spPr>
          <a:xfrm>
            <a:off x="7509150" y="151529"/>
            <a:ext cx="913434" cy="3450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8"/>
          <p:cNvSpPr/>
          <p:nvPr/>
        </p:nvSpPr>
        <p:spPr>
          <a:xfrm>
            <a:off x="526400" y="1054075"/>
            <a:ext cx="3285000" cy="735900"/>
          </a:xfrm>
          <a:prstGeom prst="roundRect">
            <a:avLst>
              <a:gd fmla="val 16667" name="adj"/>
            </a:avLst>
          </a:prstGeom>
          <a:solidFill>
            <a:srgbClr val="E9F6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p:cNvSpPr txBox="1"/>
          <p:nvPr/>
        </p:nvSpPr>
        <p:spPr>
          <a:xfrm>
            <a:off x="3537100" y="384750"/>
            <a:ext cx="1887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018"/>
              <a:buNone/>
            </a:pPr>
            <a:r>
              <a:rPr b="1" lang="id" sz="2890">
                <a:solidFill>
                  <a:srgbClr val="000000"/>
                </a:solidFill>
                <a:latin typeface="Poppins"/>
                <a:ea typeface="Poppins"/>
                <a:cs typeface="Poppins"/>
                <a:sym typeface="Poppins"/>
              </a:rPr>
              <a:t>Solu</a:t>
            </a:r>
            <a:r>
              <a:rPr b="1" lang="id" sz="2890">
                <a:latin typeface="Poppins"/>
                <a:ea typeface="Poppins"/>
                <a:cs typeface="Poppins"/>
                <a:sym typeface="Poppins"/>
              </a:rPr>
              <a:t>tion</a:t>
            </a:r>
            <a:endParaRPr b="1" sz="2890">
              <a:solidFill>
                <a:srgbClr val="000000"/>
              </a:solidFill>
              <a:latin typeface="Poppins"/>
              <a:ea typeface="Poppins"/>
              <a:cs typeface="Poppins"/>
              <a:sym typeface="Poppins"/>
            </a:endParaRPr>
          </a:p>
        </p:txBody>
      </p:sp>
      <p:pic>
        <p:nvPicPr>
          <p:cNvPr id="384" name="Google Shape;384;p38"/>
          <p:cNvPicPr preferRelativeResize="0"/>
          <p:nvPr/>
        </p:nvPicPr>
        <p:blipFill>
          <a:blip r:embed="rId3">
            <a:alphaModFix/>
          </a:blip>
          <a:stretch>
            <a:fillRect/>
          </a:stretch>
        </p:blipFill>
        <p:spPr>
          <a:xfrm>
            <a:off x="746963" y="1078000"/>
            <a:ext cx="661775" cy="661775"/>
          </a:xfrm>
          <a:prstGeom prst="rect">
            <a:avLst/>
          </a:prstGeom>
          <a:noFill/>
          <a:ln>
            <a:noFill/>
          </a:ln>
        </p:spPr>
      </p:pic>
      <p:pic>
        <p:nvPicPr>
          <p:cNvPr id="385" name="Google Shape;385;p38"/>
          <p:cNvPicPr preferRelativeResize="0"/>
          <p:nvPr/>
        </p:nvPicPr>
        <p:blipFill>
          <a:blip r:embed="rId4">
            <a:alphaModFix/>
          </a:blip>
          <a:stretch>
            <a:fillRect/>
          </a:stretch>
        </p:blipFill>
        <p:spPr>
          <a:xfrm>
            <a:off x="674775" y="1966525"/>
            <a:ext cx="806150" cy="806150"/>
          </a:xfrm>
          <a:prstGeom prst="rect">
            <a:avLst/>
          </a:prstGeom>
          <a:noFill/>
          <a:ln>
            <a:noFill/>
          </a:ln>
        </p:spPr>
      </p:pic>
      <p:pic>
        <p:nvPicPr>
          <p:cNvPr id="386" name="Google Shape;386;p38"/>
          <p:cNvPicPr preferRelativeResize="0"/>
          <p:nvPr/>
        </p:nvPicPr>
        <p:blipFill>
          <a:blip r:embed="rId5">
            <a:alphaModFix/>
          </a:blip>
          <a:stretch>
            <a:fillRect/>
          </a:stretch>
        </p:blipFill>
        <p:spPr>
          <a:xfrm>
            <a:off x="674787" y="2929425"/>
            <a:ext cx="806150" cy="806150"/>
          </a:xfrm>
          <a:prstGeom prst="rect">
            <a:avLst/>
          </a:prstGeom>
          <a:noFill/>
          <a:ln>
            <a:noFill/>
          </a:ln>
        </p:spPr>
      </p:pic>
      <p:pic>
        <p:nvPicPr>
          <p:cNvPr id="387" name="Google Shape;387;p38"/>
          <p:cNvPicPr preferRelativeResize="0"/>
          <p:nvPr/>
        </p:nvPicPr>
        <p:blipFill>
          <a:blip r:embed="rId6">
            <a:alphaModFix/>
          </a:blip>
          <a:stretch>
            <a:fillRect/>
          </a:stretch>
        </p:blipFill>
        <p:spPr>
          <a:xfrm>
            <a:off x="621625" y="3892325"/>
            <a:ext cx="912475" cy="912475"/>
          </a:xfrm>
          <a:prstGeom prst="rect">
            <a:avLst/>
          </a:prstGeom>
          <a:noFill/>
          <a:ln>
            <a:noFill/>
          </a:ln>
        </p:spPr>
      </p:pic>
      <p:pic>
        <p:nvPicPr>
          <p:cNvPr id="388" name="Google Shape;388;p38"/>
          <p:cNvPicPr preferRelativeResize="0"/>
          <p:nvPr/>
        </p:nvPicPr>
        <p:blipFill>
          <a:blip r:embed="rId7">
            <a:alphaModFix/>
          </a:blip>
          <a:stretch>
            <a:fillRect/>
          </a:stretch>
        </p:blipFill>
        <p:spPr>
          <a:xfrm>
            <a:off x="5073100" y="1078000"/>
            <a:ext cx="661775" cy="661775"/>
          </a:xfrm>
          <a:prstGeom prst="rect">
            <a:avLst/>
          </a:prstGeom>
          <a:noFill/>
          <a:ln>
            <a:noFill/>
          </a:ln>
        </p:spPr>
      </p:pic>
      <p:pic>
        <p:nvPicPr>
          <p:cNvPr id="389" name="Google Shape;389;p38"/>
          <p:cNvPicPr preferRelativeResize="0"/>
          <p:nvPr/>
        </p:nvPicPr>
        <p:blipFill>
          <a:blip r:embed="rId8">
            <a:alphaModFix/>
          </a:blip>
          <a:stretch>
            <a:fillRect/>
          </a:stretch>
        </p:blipFill>
        <p:spPr>
          <a:xfrm>
            <a:off x="5036072" y="1966525"/>
            <a:ext cx="735825" cy="735825"/>
          </a:xfrm>
          <a:prstGeom prst="rect">
            <a:avLst/>
          </a:prstGeom>
          <a:noFill/>
          <a:ln>
            <a:noFill/>
          </a:ln>
        </p:spPr>
      </p:pic>
      <p:pic>
        <p:nvPicPr>
          <p:cNvPr id="390" name="Google Shape;390;p38"/>
          <p:cNvPicPr preferRelativeResize="0"/>
          <p:nvPr/>
        </p:nvPicPr>
        <p:blipFill>
          <a:blip r:embed="rId9">
            <a:alphaModFix/>
          </a:blip>
          <a:stretch>
            <a:fillRect/>
          </a:stretch>
        </p:blipFill>
        <p:spPr>
          <a:xfrm>
            <a:off x="5036072" y="2929100"/>
            <a:ext cx="735825" cy="735825"/>
          </a:xfrm>
          <a:prstGeom prst="rect">
            <a:avLst/>
          </a:prstGeom>
          <a:noFill/>
          <a:ln>
            <a:noFill/>
          </a:ln>
        </p:spPr>
      </p:pic>
      <p:pic>
        <p:nvPicPr>
          <p:cNvPr id="391" name="Google Shape;391;p38"/>
          <p:cNvPicPr preferRelativeResize="0"/>
          <p:nvPr/>
        </p:nvPicPr>
        <p:blipFill>
          <a:blip r:embed="rId10">
            <a:alphaModFix/>
          </a:blip>
          <a:stretch>
            <a:fillRect/>
          </a:stretch>
        </p:blipFill>
        <p:spPr>
          <a:xfrm>
            <a:off x="5036074" y="3891675"/>
            <a:ext cx="735825" cy="735825"/>
          </a:xfrm>
          <a:prstGeom prst="rect">
            <a:avLst/>
          </a:prstGeom>
          <a:noFill/>
          <a:ln>
            <a:noFill/>
          </a:ln>
        </p:spPr>
      </p:pic>
      <p:sp>
        <p:nvSpPr>
          <p:cNvPr id="392" name="Google Shape;392;p38"/>
          <p:cNvSpPr txBox="1"/>
          <p:nvPr/>
        </p:nvSpPr>
        <p:spPr>
          <a:xfrm>
            <a:off x="1678800" y="1208788"/>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a:t>In-App Tutorial Video</a:t>
            </a:r>
            <a:endParaRPr b="1"/>
          </a:p>
        </p:txBody>
      </p:sp>
      <p:sp>
        <p:nvSpPr>
          <p:cNvPr id="393" name="Google Shape;393;p38"/>
          <p:cNvSpPr txBox="1"/>
          <p:nvPr/>
        </p:nvSpPr>
        <p:spPr>
          <a:xfrm>
            <a:off x="1678800" y="2134325"/>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Influencer</a:t>
            </a:r>
            <a:endParaRPr/>
          </a:p>
        </p:txBody>
      </p:sp>
      <p:sp>
        <p:nvSpPr>
          <p:cNvPr id="394" name="Google Shape;394;p38"/>
          <p:cNvSpPr txBox="1"/>
          <p:nvPr/>
        </p:nvSpPr>
        <p:spPr>
          <a:xfrm>
            <a:off x="1678800" y="31324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Billboard/Videotron</a:t>
            </a:r>
            <a:endParaRPr/>
          </a:p>
        </p:txBody>
      </p:sp>
      <p:sp>
        <p:nvSpPr>
          <p:cNvPr id="395" name="Google Shape;395;p38"/>
          <p:cNvSpPr txBox="1"/>
          <p:nvPr/>
        </p:nvSpPr>
        <p:spPr>
          <a:xfrm>
            <a:off x="1678800" y="4130475"/>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Iklan LED Berjalan</a:t>
            </a:r>
            <a:endParaRPr/>
          </a:p>
        </p:txBody>
      </p:sp>
      <p:sp>
        <p:nvSpPr>
          <p:cNvPr id="396" name="Google Shape;396;p38"/>
          <p:cNvSpPr txBox="1"/>
          <p:nvPr/>
        </p:nvSpPr>
        <p:spPr>
          <a:xfrm>
            <a:off x="5876850" y="1208788"/>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Social Media</a:t>
            </a:r>
            <a:endParaRPr/>
          </a:p>
        </p:txBody>
      </p:sp>
      <p:sp>
        <p:nvSpPr>
          <p:cNvPr id="397" name="Google Shape;397;p38"/>
          <p:cNvSpPr txBox="1"/>
          <p:nvPr/>
        </p:nvSpPr>
        <p:spPr>
          <a:xfrm>
            <a:off x="5876850" y="2170588"/>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User Manual</a:t>
            </a:r>
            <a:endParaRPr/>
          </a:p>
        </p:txBody>
      </p:sp>
      <p:sp>
        <p:nvSpPr>
          <p:cNvPr id="398" name="Google Shape;398;p38"/>
          <p:cNvSpPr txBox="1"/>
          <p:nvPr/>
        </p:nvSpPr>
        <p:spPr>
          <a:xfrm>
            <a:off x="5947175" y="3205313"/>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Teknisi mempromosikan myIndiHome</a:t>
            </a:r>
            <a:endParaRPr/>
          </a:p>
        </p:txBody>
      </p:sp>
      <p:sp>
        <p:nvSpPr>
          <p:cNvPr id="399" name="Google Shape;399;p38"/>
          <p:cNvSpPr txBox="1"/>
          <p:nvPr/>
        </p:nvSpPr>
        <p:spPr>
          <a:xfrm>
            <a:off x="5947175" y="4094188"/>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Telemarketing</a:t>
            </a:r>
            <a:endParaRPr/>
          </a:p>
        </p:txBody>
      </p:sp>
      <p:pic>
        <p:nvPicPr>
          <p:cNvPr id="400" name="Google Shape;400;p38"/>
          <p:cNvPicPr preferRelativeResize="0"/>
          <p:nvPr/>
        </p:nvPicPr>
        <p:blipFill rotWithShape="1">
          <a:blip r:embed="rId11">
            <a:alphaModFix/>
          </a:blip>
          <a:srcRect b="0" l="0" r="0" t="0"/>
          <a:stretch/>
        </p:blipFill>
        <p:spPr>
          <a:xfrm>
            <a:off x="8483811" y="67875"/>
            <a:ext cx="595640" cy="428749"/>
          </a:xfrm>
          <a:prstGeom prst="rect">
            <a:avLst/>
          </a:prstGeom>
          <a:noFill/>
          <a:ln>
            <a:noFill/>
          </a:ln>
        </p:spPr>
      </p:pic>
      <p:pic>
        <p:nvPicPr>
          <p:cNvPr id="401" name="Google Shape;401;p38"/>
          <p:cNvPicPr preferRelativeResize="0"/>
          <p:nvPr/>
        </p:nvPicPr>
        <p:blipFill>
          <a:blip r:embed="rId12">
            <a:alphaModFix/>
          </a:blip>
          <a:stretch>
            <a:fillRect/>
          </a:stretch>
        </p:blipFill>
        <p:spPr>
          <a:xfrm>
            <a:off x="7509150" y="151529"/>
            <a:ext cx="913434" cy="34509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9"/>
          <p:cNvSpPr txBox="1"/>
          <p:nvPr/>
        </p:nvSpPr>
        <p:spPr>
          <a:xfrm>
            <a:off x="311700" y="796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d" sz="2800">
                <a:latin typeface="Poppins"/>
                <a:ea typeface="Poppins"/>
                <a:cs typeface="Poppins"/>
                <a:sym typeface="Poppins"/>
              </a:rPr>
              <a:t>Underlying Magic</a:t>
            </a:r>
            <a:endParaRPr b="1" sz="2800">
              <a:solidFill>
                <a:srgbClr val="000000"/>
              </a:solidFill>
              <a:latin typeface="Poppins"/>
              <a:ea typeface="Poppins"/>
              <a:cs typeface="Poppins"/>
              <a:sym typeface="Poppins"/>
            </a:endParaRPr>
          </a:p>
        </p:txBody>
      </p:sp>
      <p:sp>
        <p:nvSpPr>
          <p:cNvPr id="407" name="Google Shape;407;p39"/>
          <p:cNvSpPr txBox="1"/>
          <p:nvPr/>
        </p:nvSpPr>
        <p:spPr>
          <a:xfrm>
            <a:off x="1288850" y="1527000"/>
            <a:ext cx="16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u="sng"/>
              <a:t>Land</a:t>
            </a:r>
            <a:endParaRPr b="1" u="sng"/>
          </a:p>
        </p:txBody>
      </p:sp>
      <p:pic>
        <p:nvPicPr>
          <p:cNvPr id="408" name="Google Shape;408;p39"/>
          <p:cNvPicPr preferRelativeResize="0"/>
          <p:nvPr/>
        </p:nvPicPr>
        <p:blipFill>
          <a:blip r:embed="rId3">
            <a:alphaModFix/>
          </a:blip>
          <a:stretch>
            <a:fillRect/>
          </a:stretch>
        </p:blipFill>
        <p:spPr>
          <a:xfrm>
            <a:off x="3213375" y="2088775"/>
            <a:ext cx="2859651" cy="1352896"/>
          </a:xfrm>
          <a:prstGeom prst="rect">
            <a:avLst/>
          </a:prstGeom>
          <a:noFill/>
          <a:ln>
            <a:noFill/>
          </a:ln>
        </p:spPr>
      </p:pic>
      <p:sp>
        <p:nvSpPr>
          <p:cNvPr id="409" name="Google Shape;409;p39"/>
          <p:cNvSpPr txBox="1"/>
          <p:nvPr/>
        </p:nvSpPr>
        <p:spPr>
          <a:xfrm>
            <a:off x="4624075" y="1486800"/>
            <a:ext cx="16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u="sng"/>
              <a:t>Learn</a:t>
            </a:r>
            <a:endParaRPr b="1" u="sng"/>
          </a:p>
        </p:txBody>
      </p:sp>
      <p:sp>
        <p:nvSpPr>
          <p:cNvPr id="410" name="Google Shape;410;p39"/>
          <p:cNvSpPr/>
          <p:nvPr/>
        </p:nvSpPr>
        <p:spPr>
          <a:xfrm>
            <a:off x="3008413" y="2662175"/>
            <a:ext cx="411900" cy="20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5748250" y="2662163"/>
            <a:ext cx="411900" cy="20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39"/>
          <p:cNvPicPr preferRelativeResize="0"/>
          <p:nvPr/>
        </p:nvPicPr>
        <p:blipFill rotWithShape="1">
          <a:blip r:embed="rId4">
            <a:alphaModFix/>
          </a:blip>
          <a:srcRect b="0" l="0" r="3521" t="0"/>
          <a:stretch/>
        </p:blipFill>
        <p:spPr>
          <a:xfrm>
            <a:off x="6160150" y="1927188"/>
            <a:ext cx="2859673" cy="1417134"/>
          </a:xfrm>
          <a:prstGeom prst="rect">
            <a:avLst/>
          </a:prstGeom>
          <a:noFill/>
          <a:ln>
            <a:noFill/>
          </a:ln>
        </p:spPr>
      </p:pic>
      <p:sp>
        <p:nvSpPr>
          <p:cNvPr id="413" name="Google Shape;413;p39"/>
          <p:cNvSpPr txBox="1"/>
          <p:nvPr/>
        </p:nvSpPr>
        <p:spPr>
          <a:xfrm>
            <a:off x="7256100" y="1527000"/>
            <a:ext cx="16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u="sng"/>
              <a:t>AHA!</a:t>
            </a:r>
            <a:endParaRPr b="1" u="sng"/>
          </a:p>
        </p:txBody>
      </p:sp>
      <p:pic>
        <p:nvPicPr>
          <p:cNvPr id="414" name="Google Shape;414;p39"/>
          <p:cNvPicPr preferRelativeResize="0"/>
          <p:nvPr/>
        </p:nvPicPr>
        <p:blipFill rotWithShape="1">
          <a:blip r:embed="rId5">
            <a:alphaModFix/>
          </a:blip>
          <a:srcRect b="0" l="0" r="0" t="0"/>
          <a:stretch/>
        </p:blipFill>
        <p:spPr>
          <a:xfrm>
            <a:off x="8483811" y="67875"/>
            <a:ext cx="595640" cy="428749"/>
          </a:xfrm>
          <a:prstGeom prst="rect">
            <a:avLst/>
          </a:prstGeom>
          <a:noFill/>
          <a:ln>
            <a:noFill/>
          </a:ln>
        </p:spPr>
      </p:pic>
      <p:pic>
        <p:nvPicPr>
          <p:cNvPr id="415" name="Google Shape;415;p39"/>
          <p:cNvPicPr preferRelativeResize="0"/>
          <p:nvPr/>
        </p:nvPicPr>
        <p:blipFill>
          <a:blip r:embed="rId6">
            <a:alphaModFix/>
          </a:blip>
          <a:stretch>
            <a:fillRect/>
          </a:stretch>
        </p:blipFill>
        <p:spPr>
          <a:xfrm>
            <a:off x="7509150" y="151529"/>
            <a:ext cx="913434" cy="345093"/>
          </a:xfrm>
          <a:prstGeom prst="rect">
            <a:avLst/>
          </a:prstGeom>
          <a:noFill/>
          <a:ln>
            <a:noFill/>
          </a:ln>
        </p:spPr>
      </p:pic>
      <p:pic>
        <p:nvPicPr>
          <p:cNvPr id="416" name="Google Shape;416;p39"/>
          <p:cNvPicPr preferRelativeResize="0"/>
          <p:nvPr/>
        </p:nvPicPr>
        <p:blipFill>
          <a:blip r:embed="rId7">
            <a:alphaModFix/>
          </a:blip>
          <a:stretch>
            <a:fillRect/>
          </a:stretch>
        </p:blipFill>
        <p:spPr>
          <a:xfrm>
            <a:off x="541500" y="2056675"/>
            <a:ext cx="2402160" cy="1352901"/>
          </a:xfrm>
          <a:prstGeom prst="rect">
            <a:avLst/>
          </a:prstGeom>
          <a:noFill/>
          <a:ln>
            <a:noFill/>
          </a:ln>
        </p:spPr>
      </p:pic>
      <p:sp>
        <p:nvSpPr>
          <p:cNvPr id="417" name="Google Shape;417;p39">
            <a:hlinkClick r:id="rId8"/>
          </p:cNvPr>
          <p:cNvSpPr txBox="1"/>
          <p:nvPr/>
        </p:nvSpPr>
        <p:spPr>
          <a:xfrm>
            <a:off x="3683850" y="4096050"/>
            <a:ext cx="177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a:t>Link Landing Page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d" sz="2800">
                <a:latin typeface="Poppins"/>
                <a:ea typeface="Poppins"/>
                <a:cs typeface="Poppins"/>
                <a:sym typeface="Poppins"/>
              </a:rPr>
              <a:t>Market Size</a:t>
            </a:r>
            <a:endParaRPr b="1" sz="2800">
              <a:solidFill>
                <a:srgbClr val="000000"/>
              </a:solidFill>
              <a:latin typeface="Poppins"/>
              <a:ea typeface="Poppins"/>
              <a:cs typeface="Poppins"/>
              <a:sym typeface="Poppins"/>
            </a:endParaRPr>
          </a:p>
        </p:txBody>
      </p:sp>
      <p:grpSp>
        <p:nvGrpSpPr>
          <p:cNvPr id="423" name="Google Shape;423;p40"/>
          <p:cNvGrpSpPr/>
          <p:nvPr/>
        </p:nvGrpSpPr>
        <p:grpSpPr>
          <a:xfrm>
            <a:off x="401825" y="863875"/>
            <a:ext cx="8096930" cy="3696841"/>
            <a:chOff x="-296834" y="1204393"/>
            <a:chExt cx="4098259" cy="2421300"/>
          </a:xfrm>
        </p:grpSpPr>
        <p:sp>
          <p:nvSpPr>
            <p:cNvPr id="424" name="Google Shape;424;p40"/>
            <p:cNvSpPr/>
            <p:nvPr/>
          </p:nvSpPr>
          <p:spPr>
            <a:xfrm>
              <a:off x="-296834" y="1204393"/>
              <a:ext cx="4092300" cy="2421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Poppins"/>
                <a:ea typeface="Poppins"/>
                <a:cs typeface="Poppins"/>
                <a:sym typeface="Poppins"/>
              </a:endParaRPr>
            </a:p>
          </p:txBody>
        </p:sp>
        <p:sp>
          <p:nvSpPr>
            <p:cNvPr id="425" name="Google Shape;425;p40"/>
            <p:cNvSpPr/>
            <p:nvPr/>
          </p:nvSpPr>
          <p:spPr>
            <a:xfrm>
              <a:off x="1236725" y="1601750"/>
              <a:ext cx="2564700" cy="16266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Poppins"/>
                <a:ea typeface="Poppins"/>
                <a:cs typeface="Poppins"/>
                <a:sym typeface="Poppins"/>
              </a:endParaRPr>
            </a:p>
          </p:txBody>
        </p:sp>
        <p:sp>
          <p:nvSpPr>
            <p:cNvPr id="426" name="Google Shape;426;p40"/>
            <p:cNvSpPr/>
            <p:nvPr/>
          </p:nvSpPr>
          <p:spPr>
            <a:xfrm>
              <a:off x="2207671" y="1877746"/>
              <a:ext cx="1593600" cy="1074600"/>
            </a:xfrm>
            <a:prstGeom prst="ellipse">
              <a:avLst/>
            </a:prstGeom>
            <a:solidFill>
              <a:srgbClr val="E71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chemeClr val="lt1"/>
                </a:solidFill>
                <a:latin typeface="Poppins"/>
                <a:ea typeface="Poppins"/>
                <a:cs typeface="Poppins"/>
                <a:sym typeface="Poppins"/>
              </a:endParaRPr>
            </a:p>
          </p:txBody>
        </p:sp>
        <p:sp>
          <p:nvSpPr>
            <p:cNvPr id="427" name="Google Shape;427;p40"/>
            <p:cNvSpPr txBox="1"/>
            <p:nvPr/>
          </p:nvSpPr>
          <p:spPr>
            <a:xfrm>
              <a:off x="1526495" y="2449612"/>
              <a:ext cx="8025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500">
                  <a:solidFill>
                    <a:schemeClr val="lt1"/>
                  </a:solidFill>
                  <a:latin typeface="Poppins"/>
                  <a:ea typeface="Poppins"/>
                  <a:cs typeface="Poppins"/>
                  <a:sym typeface="Poppins"/>
                </a:rPr>
                <a:t>Pengguna myIndiHome</a:t>
              </a:r>
              <a:endParaRPr sz="1900">
                <a:solidFill>
                  <a:schemeClr val="lt1"/>
                </a:solidFill>
                <a:latin typeface="Poppins"/>
                <a:ea typeface="Poppins"/>
                <a:cs typeface="Poppins"/>
                <a:sym typeface="Poppins"/>
              </a:endParaRPr>
            </a:p>
          </p:txBody>
        </p:sp>
        <p:sp>
          <p:nvSpPr>
            <p:cNvPr id="428" name="Google Shape;428;p40"/>
            <p:cNvSpPr txBox="1"/>
            <p:nvPr/>
          </p:nvSpPr>
          <p:spPr>
            <a:xfrm>
              <a:off x="-128224" y="2468451"/>
              <a:ext cx="1311300" cy="48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800">
                  <a:solidFill>
                    <a:schemeClr val="dk1"/>
                  </a:solidFill>
                  <a:latin typeface="Poppins"/>
                  <a:ea typeface="Poppins"/>
                  <a:cs typeface="Poppins"/>
                  <a:sym typeface="Poppins"/>
                </a:rPr>
                <a:t>Seluruh pelanggan IndiHome</a:t>
              </a:r>
              <a:endParaRPr sz="2200"/>
            </a:p>
          </p:txBody>
        </p:sp>
        <p:sp>
          <p:nvSpPr>
            <p:cNvPr id="429" name="Google Shape;429;p40"/>
            <p:cNvSpPr txBox="1"/>
            <p:nvPr/>
          </p:nvSpPr>
          <p:spPr>
            <a:xfrm>
              <a:off x="1636886" y="2020987"/>
              <a:ext cx="456000" cy="44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3200">
                  <a:solidFill>
                    <a:schemeClr val="lt1"/>
                  </a:solidFill>
                  <a:latin typeface="Poppins"/>
                  <a:ea typeface="Poppins"/>
                  <a:cs typeface="Poppins"/>
                  <a:sym typeface="Poppins"/>
                </a:rPr>
                <a:t>8 K</a:t>
              </a:r>
              <a:endParaRPr sz="3200">
                <a:solidFill>
                  <a:schemeClr val="lt1"/>
                </a:solidFill>
                <a:latin typeface="Poppins"/>
                <a:ea typeface="Poppins"/>
                <a:cs typeface="Poppins"/>
                <a:sym typeface="Poppins"/>
              </a:endParaRPr>
            </a:p>
          </p:txBody>
        </p:sp>
        <p:sp>
          <p:nvSpPr>
            <p:cNvPr id="430" name="Google Shape;430;p40"/>
            <p:cNvSpPr txBox="1"/>
            <p:nvPr/>
          </p:nvSpPr>
          <p:spPr>
            <a:xfrm>
              <a:off x="101265" y="2041238"/>
              <a:ext cx="659100" cy="40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2800">
                  <a:solidFill>
                    <a:schemeClr val="dk1"/>
                  </a:solidFill>
                  <a:latin typeface="Poppins"/>
                  <a:ea typeface="Poppins"/>
                  <a:cs typeface="Poppins"/>
                  <a:sym typeface="Poppins"/>
                </a:rPr>
                <a:t>9 M</a:t>
              </a:r>
              <a:endParaRPr sz="2800">
                <a:solidFill>
                  <a:schemeClr val="dk1"/>
                </a:solidFill>
                <a:latin typeface="Poppins"/>
                <a:ea typeface="Poppins"/>
                <a:cs typeface="Poppins"/>
                <a:sym typeface="Poppins"/>
              </a:endParaRPr>
            </a:p>
          </p:txBody>
        </p:sp>
        <p:sp>
          <p:nvSpPr>
            <p:cNvPr id="431" name="Google Shape;431;p40"/>
            <p:cNvSpPr txBox="1"/>
            <p:nvPr/>
          </p:nvSpPr>
          <p:spPr>
            <a:xfrm>
              <a:off x="2795475" y="2041242"/>
              <a:ext cx="380700" cy="43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3100">
                  <a:solidFill>
                    <a:schemeClr val="lt1"/>
                  </a:solidFill>
                  <a:latin typeface="Poppins"/>
                  <a:ea typeface="Poppins"/>
                  <a:cs typeface="Poppins"/>
                  <a:sym typeface="Poppins"/>
                </a:rPr>
                <a:t>2</a:t>
              </a:r>
              <a:r>
                <a:rPr lang="id" sz="3100">
                  <a:solidFill>
                    <a:schemeClr val="lt1"/>
                  </a:solidFill>
                  <a:latin typeface="Poppins"/>
                  <a:ea typeface="Poppins"/>
                  <a:cs typeface="Poppins"/>
                  <a:sym typeface="Poppins"/>
                </a:rPr>
                <a:t> K</a:t>
              </a:r>
              <a:endParaRPr sz="3100">
                <a:solidFill>
                  <a:schemeClr val="lt1"/>
                </a:solidFill>
                <a:latin typeface="Poppins"/>
                <a:ea typeface="Poppins"/>
                <a:cs typeface="Poppins"/>
                <a:sym typeface="Poppins"/>
              </a:endParaRPr>
            </a:p>
          </p:txBody>
        </p:sp>
        <p:sp>
          <p:nvSpPr>
            <p:cNvPr id="432" name="Google Shape;432;p40"/>
            <p:cNvSpPr txBox="1"/>
            <p:nvPr/>
          </p:nvSpPr>
          <p:spPr>
            <a:xfrm>
              <a:off x="1667650" y="1287825"/>
              <a:ext cx="924300" cy="26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TAM</a:t>
              </a:r>
              <a:endParaRPr/>
            </a:p>
          </p:txBody>
        </p:sp>
        <p:sp>
          <p:nvSpPr>
            <p:cNvPr id="433" name="Google Shape;433;p40"/>
            <p:cNvSpPr txBox="1"/>
            <p:nvPr/>
          </p:nvSpPr>
          <p:spPr>
            <a:xfrm>
              <a:off x="2207675" y="1601750"/>
              <a:ext cx="924300" cy="26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rgbClr val="FFFFFF"/>
                  </a:solidFill>
                </a:rPr>
                <a:t>SAM</a:t>
              </a:r>
              <a:endParaRPr>
                <a:solidFill>
                  <a:srgbClr val="FFFFFF"/>
                </a:solidFill>
              </a:endParaRPr>
            </a:p>
          </p:txBody>
        </p:sp>
        <p:sp>
          <p:nvSpPr>
            <p:cNvPr id="434" name="Google Shape;434;p40"/>
            <p:cNvSpPr txBox="1"/>
            <p:nvPr/>
          </p:nvSpPr>
          <p:spPr>
            <a:xfrm>
              <a:off x="2795475" y="1863947"/>
              <a:ext cx="924300" cy="26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solidFill>
                    <a:srgbClr val="FFFFFF"/>
                  </a:solidFill>
                </a:rPr>
                <a:t>SOM</a:t>
              </a:r>
              <a:endParaRPr>
                <a:solidFill>
                  <a:srgbClr val="FFFFFF"/>
                </a:solidFill>
              </a:endParaRPr>
            </a:p>
          </p:txBody>
        </p:sp>
      </p:grpSp>
      <p:sp>
        <p:nvSpPr>
          <p:cNvPr id="435" name="Google Shape;435;p40"/>
          <p:cNvSpPr txBox="1"/>
          <p:nvPr/>
        </p:nvSpPr>
        <p:spPr>
          <a:xfrm>
            <a:off x="6107900" y="3817450"/>
            <a:ext cx="30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6" name="Google Shape;436;p40"/>
          <p:cNvSpPr txBox="1"/>
          <p:nvPr/>
        </p:nvSpPr>
        <p:spPr>
          <a:xfrm>
            <a:off x="5977325" y="2765050"/>
            <a:ext cx="196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500">
                <a:solidFill>
                  <a:schemeClr val="lt1"/>
                </a:solidFill>
                <a:latin typeface="Poppins"/>
                <a:ea typeface="Poppins"/>
                <a:cs typeface="Poppins"/>
                <a:sym typeface="Poppins"/>
              </a:rPr>
              <a:t>T</a:t>
            </a:r>
            <a:r>
              <a:rPr lang="id" sz="1500">
                <a:solidFill>
                  <a:schemeClr val="lt1"/>
                </a:solidFill>
                <a:latin typeface="Poppins"/>
                <a:ea typeface="Poppins"/>
                <a:cs typeface="Poppins"/>
                <a:sym typeface="Poppins"/>
              </a:rPr>
              <a:t>arget  pengguna baru fitur keluhan</a:t>
            </a:r>
            <a:endParaRPr sz="1500">
              <a:solidFill>
                <a:schemeClr val="lt1"/>
              </a:solidFill>
              <a:latin typeface="Poppins"/>
              <a:ea typeface="Poppins"/>
              <a:cs typeface="Poppins"/>
              <a:sym typeface="Poppins"/>
            </a:endParaRPr>
          </a:p>
        </p:txBody>
      </p:sp>
      <p:pic>
        <p:nvPicPr>
          <p:cNvPr id="437" name="Google Shape;437;p40"/>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438" name="Google Shape;438;p40"/>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d" sz="2800">
                <a:latin typeface="Poppins"/>
                <a:ea typeface="Poppins"/>
                <a:cs typeface="Poppins"/>
                <a:sym typeface="Poppins"/>
              </a:rPr>
              <a:t>Competitive Analysis</a:t>
            </a:r>
            <a:endParaRPr b="1" sz="2800">
              <a:solidFill>
                <a:srgbClr val="000000"/>
              </a:solidFill>
              <a:latin typeface="Poppins"/>
              <a:ea typeface="Poppins"/>
              <a:cs typeface="Poppins"/>
              <a:sym typeface="Poppins"/>
            </a:endParaRPr>
          </a:p>
        </p:txBody>
      </p:sp>
      <p:sp>
        <p:nvSpPr>
          <p:cNvPr id="444" name="Google Shape;444;p41"/>
          <p:cNvSpPr txBox="1"/>
          <p:nvPr/>
        </p:nvSpPr>
        <p:spPr>
          <a:xfrm>
            <a:off x="6089113" y="1405938"/>
            <a:ext cx="1104600" cy="492600"/>
          </a:xfrm>
          <a:prstGeom prst="rect">
            <a:avLst/>
          </a:prstGeom>
          <a:noFill/>
          <a:ln cap="flat" cmpd="sng" w="9525">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d" sz="1000">
                <a:latin typeface="Poppins"/>
                <a:ea typeface="Poppins"/>
                <a:cs typeface="Poppins"/>
                <a:sym typeface="Poppins"/>
              </a:rPr>
              <a:t>Fitur Keluhan MyIndihome</a:t>
            </a:r>
            <a:endParaRPr sz="1000">
              <a:latin typeface="Poppins"/>
              <a:ea typeface="Poppins"/>
              <a:cs typeface="Poppins"/>
              <a:sym typeface="Poppins"/>
            </a:endParaRPr>
          </a:p>
        </p:txBody>
      </p:sp>
      <p:sp>
        <p:nvSpPr>
          <p:cNvPr id="445" name="Google Shape;445;p41"/>
          <p:cNvSpPr txBox="1"/>
          <p:nvPr/>
        </p:nvSpPr>
        <p:spPr>
          <a:xfrm>
            <a:off x="2037588" y="3504138"/>
            <a:ext cx="1194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d" sz="1000">
                <a:latin typeface="Poppins"/>
                <a:ea typeface="Poppins"/>
                <a:cs typeface="Poppins"/>
                <a:sym typeface="Poppins"/>
              </a:rPr>
              <a:t>Call Center 147</a:t>
            </a:r>
            <a:endParaRPr sz="1000">
              <a:latin typeface="Poppins"/>
              <a:ea typeface="Poppins"/>
              <a:cs typeface="Poppins"/>
              <a:sym typeface="Poppins"/>
            </a:endParaRPr>
          </a:p>
        </p:txBody>
      </p:sp>
      <p:sp>
        <p:nvSpPr>
          <p:cNvPr id="446" name="Google Shape;446;p41"/>
          <p:cNvSpPr txBox="1"/>
          <p:nvPr/>
        </p:nvSpPr>
        <p:spPr>
          <a:xfrm>
            <a:off x="2420813" y="1807913"/>
            <a:ext cx="9999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d" sz="1000">
                <a:latin typeface="Poppins"/>
                <a:ea typeface="Poppins"/>
                <a:cs typeface="Poppins"/>
                <a:sym typeface="Poppins"/>
              </a:rPr>
              <a:t>Social Media</a:t>
            </a:r>
            <a:endParaRPr sz="1000">
              <a:latin typeface="Poppins"/>
              <a:ea typeface="Poppins"/>
              <a:cs typeface="Poppins"/>
              <a:sym typeface="Poppins"/>
            </a:endParaRPr>
          </a:p>
        </p:txBody>
      </p:sp>
      <p:sp>
        <p:nvSpPr>
          <p:cNvPr id="447" name="Google Shape;447;p41"/>
          <p:cNvSpPr txBox="1"/>
          <p:nvPr/>
        </p:nvSpPr>
        <p:spPr>
          <a:xfrm>
            <a:off x="2581538" y="3971875"/>
            <a:ext cx="5886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d" sz="1000">
                <a:latin typeface="Poppins"/>
                <a:ea typeface="Poppins"/>
                <a:cs typeface="Poppins"/>
                <a:sym typeface="Poppins"/>
              </a:rPr>
              <a:t>Email</a:t>
            </a:r>
            <a:endParaRPr sz="1000">
              <a:latin typeface="Poppins"/>
              <a:ea typeface="Poppins"/>
              <a:cs typeface="Poppins"/>
              <a:sym typeface="Poppins"/>
            </a:endParaRPr>
          </a:p>
        </p:txBody>
      </p:sp>
      <p:sp>
        <p:nvSpPr>
          <p:cNvPr id="448" name="Google Shape;448;p41"/>
          <p:cNvSpPr txBox="1"/>
          <p:nvPr/>
        </p:nvSpPr>
        <p:spPr>
          <a:xfrm>
            <a:off x="5585138" y="2647950"/>
            <a:ext cx="11046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d" sz="1000">
                <a:latin typeface="Poppins"/>
                <a:ea typeface="Poppins"/>
                <a:cs typeface="Poppins"/>
                <a:sym typeface="Poppins"/>
              </a:rPr>
              <a:t>Plasa Telkom</a:t>
            </a:r>
            <a:endParaRPr sz="1000">
              <a:latin typeface="Poppins"/>
              <a:ea typeface="Poppins"/>
              <a:cs typeface="Poppins"/>
              <a:sym typeface="Poppins"/>
            </a:endParaRPr>
          </a:p>
        </p:txBody>
      </p:sp>
      <p:sp>
        <p:nvSpPr>
          <p:cNvPr id="449" name="Google Shape;449;p41"/>
          <p:cNvSpPr txBox="1"/>
          <p:nvPr/>
        </p:nvSpPr>
        <p:spPr>
          <a:xfrm>
            <a:off x="5973838" y="3230050"/>
            <a:ext cx="14523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d" sz="1000">
                <a:latin typeface="Poppins"/>
                <a:ea typeface="Poppins"/>
                <a:cs typeface="Poppins"/>
                <a:sym typeface="Poppins"/>
              </a:rPr>
              <a:t>Website Indihome</a:t>
            </a:r>
            <a:endParaRPr sz="1000">
              <a:latin typeface="Poppins"/>
              <a:ea typeface="Poppins"/>
              <a:cs typeface="Poppins"/>
              <a:sym typeface="Poppins"/>
            </a:endParaRPr>
          </a:p>
        </p:txBody>
      </p:sp>
      <p:sp>
        <p:nvSpPr>
          <p:cNvPr id="450" name="Google Shape;450;p41"/>
          <p:cNvSpPr txBox="1"/>
          <p:nvPr/>
        </p:nvSpPr>
        <p:spPr>
          <a:xfrm>
            <a:off x="86538" y="2325450"/>
            <a:ext cx="123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000">
                <a:latin typeface="Poppins"/>
                <a:ea typeface="Poppins"/>
                <a:cs typeface="Poppins"/>
                <a:sym typeface="Poppins"/>
              </a:rPr>
              <a:t>Slow </a:t>
            </a:r>
            <a:r>
              <a:rPr b="1" lang="id" sz="1000">
                <a:latin typeface="Poppins"/>
                <a:ea typeface="Poppins"/>
                <a:cs typeface="Poppins"/>
                <a:sym typeface="Poppins"/>
              </a:rPr>
              <a:t>Response</a:t>
            </a:r>
            <a:endParaRPr b="1" sz="1000">
              <a:latin typeface="Poppins"/>
              <a:ea typeface="Poppins"/>
              <a:cs typeface="Poppins"/>
              <a:sym typeface="Poppins"/>
            </a:endParaRPr>
          </a:p>
        </p:txBody>
      </p:sp>
      <p:sp>
        <p:nvSpPr>
          <p:cNvPr id="451" name="Google Shape;451;p41"/>
          <p:cNvSpPr txBox="1"/>
          <p:nvPr/>
        </p:nvSpPr>
        <p:spPr>
          <a:xfrm>
            <a:off x="7383688" y="2325450"/>
            <a:ext cx="11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000">
                <a:latin typeface="Poppins"/>
                <a:ea typeface="Poppins"/>
                <a:cs typeface="Poppins"/>
                <a:sym typeface="Poppins"/>
              </a:rPr>
              <a:t>Fast </a:t>
            </a:r>
            <a:r>
              <a:rPr b="1" lang="id" sz="1000">
                <a:latin typeface="Poppins"/>
                <a:ea typeface="Poppins"/>
                <a:cs typeface="Poppins"/>
                <a:sym typeface="Poppins"/>
              </a:rPr>
              <a:t>Response</a:t>
            </a:r>
            <a:endParaRPr b="1" sz="1000">
              <a:latin typeface="Poppins"/>
              <a:ea typeface="Poppins"/>
              <a:cs typeface="Poppins"/>
              <a:sym typeface="Poppins"/>
            </a:endParaRPr>
          </a:p>
        </p:txBody>
      </p:sp>
      <p:cxnSp>
        <p:nvCxnSpPr>
          <p:cNvPr id="452" name="Google Shape;452;p41"/>
          <p:cNvCxnSpPr>
            <a:stCxn id="450" idx="3"/>
            <a:endCxn id="451" idx="1"/>
          </p:cNvCxnSpPr>
          <p:nvPr/>
        </p:nvCxnSpPr>
        <p:spPr>
          <a:xfrm>
            <a:off x="1324338" y="2494800"/>
            <a:ext cx="6059400" cy="0"/>
          </a:xfrm>
          <a:prstGeom prst="straightConnector1">
            <a:avLst/>
          </a:prstGeom>
          <a:noFill/>
          <a:ln cap="flat" cmpd="sng" w="28575">
            <a:solidFill>
              <a:srgbClr val="FF0000"/>
            </a:solidFill>
            <a:prstDash val="solid"/>
            <a:round/>
            <a:headEnd len="med" w="med" type="none"/>
            <a:tailEnd len="med" w="med" type="none"/>
          </a:ln>
        </p:spPr>
      </p:cxnSp>
      <p:cxnSp>
        <p:nvCxnSpPr>
          <p:cNvPr id="453" name="Google Shape;453;p41"/>
          <p:cNvCxnSpPr/>
          <p:nvPr/>
        </p:nvCxnSpPr>
        <p:spPr>
          <a:xfrm flipH="1">
            <a:off x="4560888" y="1405950"/>
            <a:ext cx="11100" cy="3014400"/>
          </a:xfrm>
          <a:prstGeom prst="straightConnector1">
            <a:avLst/>
          </a:prstGeom>
          <a:noFill/>
          <a:ln cap="flat" cmpd="sng" w="28575">
            <a:solidFill>
              <a:srgbClr val="FF0000"/>
            </a:solidFill>
            <a:prstDash val="solid"/>
            <a:round/>
            <a:headEnd len="med" w="med" type="none"/>
            <a:tailEnd len="med" w="med" type="none"/>
          </a:ln>
        </p:spPr>
      </p:cxnSp>
      <p:sp>
        <p:nvSpPr>
          <p:cNvPr id="454" name="Google Shape;454;p41"/>
          <p:cNvSpPr txBox="1"/>
          <p:nvPr/>
        </p:nvSpPr>
        <p:spPr>
          <a:xfrm>
            <a:off x="3028238" y="3725050"/>
            <a:ext cx="11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Poppins"/>
              <a:ea typeface="Poppins"/>
              <a:cs typeface="Poppins"/>
              <a:sym typeface="Poppins"/>
            </a:endParaRPr>
          </a:p>
        </p:txBody>
      </p:sp>
      <p:sp>
        <p:nvSpPr>
          <p:cNvPr id="455" name="Google Shape;455;p41"/>
          <p:cNvSpPr txBox="1"/>
          <p:nvPr/>
        </p:nvSpPr>
        <p:spPr>
          <a:xfrm>
            <a:off x="3645288" y="4512775"/>
            <a:ext cx="210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000">
                <a:latin typeface="Poppins"/>
                <a:ea typeface="Poppins"/>
                <a:cs typeface="Poppins"/>
                <a:sym typeface="Poppins"/>
              </a:rPr>
              <a:t>Volume Pengguna Rendah</a:t>
            </a:r>
            <a:endParaRPr b="1" sz="1000">
              <a:latin typeface="Poppins"/>
              <a:ea typeface="Poppins"/>
              <a:cs typeface="Poppins"/>
              <a:sym typeface="Poppins"/>
            </a:endParaRPr>
          </a:p>
        </p:txBody>
      </p:sp>
      <p:sp>
        <p:nvSpPr>
          <p:cNvPr id="456" name="Google Shape;456;p41"/>
          <p:cNvSpPr txBox="1"/>
          <p:nvPr/>
        </p:nvSpPr>
        <p:spPr>
          <a:xfrm>
            <a:off x="3645288" y="1078250"/>
            <a:ext cx="185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000">
                <a:latin typeface="Poppins"/>
                <a:ea typeface="Poppins"/>
                <a:cs typeface="Poppins"/>
                <a:sym typeface="Poppins"/>
              </a:rPr>
              <a:t>Volume Pengguna Tinggi</a:t>
            </a:r>
            <a:endParaRPr b="1" sz="1000">
              <a:latin typeface="Poppins"/>
              <a:ea typeface="Poppins"/>
              <a:cs typeface="Poppins"/>
              <a:sym typeface="Poppins"/>
            </a:endParaRPr>
          </a:p>
        </p:txBody>
      </p:sp>
      <p:pic>
        <p:nvPicPr>
          <p:cNvPr id="457" name="Google Shape;457;p41"/>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458" name="Google Shape;458;p41"/>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cxnSp>
        <p:nvCxnSpPr>
          <p:cNvPr id="463" name="Google Shape;463;p42"/>
          <p:cNvCxnSpPr/>
          <p:nvPr/>
        </p:nvCxnSpPr>
        <p:spPr>
          <a:xfrm>
            <a:off x="1818075" y="2982258"/>
            <a:ext cx="6224400" cy="0"/>
          </a:xfrm>
          <a:prstGeom prst="straightConnector1">
            <a:avLst/>
          </a:prstGeom>
          <a:noFill/>
          <a:ln cap="flat" cmpd="sng" w="9525">
            <a:solidFill>
              <a:schemeClr val="dk2"/>
            </a:solidFill>
            <a:prstDash val="solid"/>
            <a:round/>
            <a:headEnd len="med" w="med" type="none"/>
            <a:tailEnd len="med" w="med" type="triangle"/>
          </a:ln>
        </p:spPr>
      </p:cxnSp>
      <p:sp>
        <p:nvSpPr>
          <p:cNvPr id="464" name="Google Shape;464;p4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d" sz="2800">
                <a:latin typeface="Poppins"/>
                <a:ea typeface="Poppins"/>
                <a:cs typeface="Poppins"/>
                <a:sym typeface="Poppins"/>
              </a:rPr>
              <a:t>Business Model</a:t>
            </a:r>
            <a:endParaRPr b="1" sz="2800">
              <a:solidFill>
                <a:srgbClr val="000000"/>
              </a:solidFill>
              <a:latin typeface="Poppins"/>
              <a:ea typeface="Poppins"/>
              <a:cs typeface="Poppins"/>
              <a:sym typeface="Poppins"/>
            </a:endParaRPr>
          </a:p>
        </p:txBody>
      </p:sp>
      <p:cxnSp>
        <p:nvCxnSpPr>
          <p:cNvPr id="465" name="Google Shape;465;p42"/>
          <p:cNvCxnSpPr/>
          <p:nvPr/>
        </p:nvCxnSpPr>
        <p:spPr>
          <a:xfrm rot="10800000">
            <a:off x="1818075" y="992525"/>
            <a:ext cx="0" cy="3112200"/>
          </a:xfrm>
          <a:prstGeom prst="straightConnector1">
            <a:avLst/>
          </a:prstGeom>
          <a:noFill/>
          <a:ln cap="flat" cmpd="sng" w="9525">
            <a:solidFill>
              <a:schemeClr val="dk2"/>
            </a:solidFill>
            <a:prstDash val="solid"/>
            <a:round/>
            <a:headEnd len="med" w="med" type="none"/>
            <a:tailEnd len="med" w="med" type="triangle"/>
          </a:ln>
        </p:spPr>
      </p:cxnSp>
      <p:sp>
        <p:nvSpPr>
          <p:cNvPr id="466" name="Google Shape;466;p42"/>
          <p:cNvSpPr txBox="1"/>
          <p:nvPr/>
        </p:nvSpPr>
        <p:spPr>
          <a:xfrm>
            <a:off x="7979725" y="2759363"/>
            <a:ext cx="45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time (year)</a:t>
            </a:r>
            <a:endParaRPr/>
          </a:p>
        </p:txBody>
      </p:sp>
      <p:sp>
        <p:nvSpPr>
          <p:cNvPr id="467" name="Google Shape;467;p42"/>
          <p:cNvSpPr txBox="1"/>
          <p:nvPr/>
        </p:nvSpPr>
        <p:spPr>
          <a:xfrm>
            <a:off x="562425" y="2388500"/>
            <a:ext cx="45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Value ($)</a:t>
            </a:r>
            <a:endParaRPr/>
          </a:p>
        </p:txBody>
      </p:sp>
      <p:cxnSp>
        <p:nvCxnSpPr>
          <p:cNvPr id="468" name="Google Shape;468;p42"/>
          <p:cNvCxnSpPr/>
          <p:nvPr/>
        </p:nvCxnSpPr>
        <p:spPr>
          <a:xfrm flipH="1" rot="10800000">
            <a:off x="1818075" y="744575"/>
            <a:ext cx="5006100" cy="3105600"/>
          </a:xfrm>
          <a:prstGeom prst="straightConnector1">
            <a:avLst/>
          </a:prstGeom>
          <a:noFill/>
          <a:ln cap="flat" cmpd="sng" w="38100">
            <a:solidFill>
              <a:srgbClr val="6AA84F"/>
            </a:solidFill>
            <a:prstDash val="solid"/>
            <a:round/>
            <a:headEnd len="med" w="med" type="none"/>
            <a:tailEnd len="med" w="med" type="none"/>
          </a:ln>
        </p:spPr>
      </p:cxnSp>
      <p:cxnSp>
        <p:nvCxnSpPr>
          <p:cNvPr id="469" name="Google Shape;469;p42"/>
          <p:cNvCxnSpPr/>
          <p:nvPr/>
        </p:nvCxnSpPr>
        <p:spPr>
          <a:xfrm flipH="1" rot="10800000">
            <a:off x="1808025" y="2222000"/>
            <a:ext cx="5038800" cy="1641600"/>
          </a:xfrm>
          <a:prstGeom prst="straightConnector1">
            <a:avLst/>
          </a:prstGeom>
          <a:noFill/>
          <a:ln cap="flat" cmpd="sng" w="38100">
            <a:solidFill>
              <a:srgbClr val="FF0000"/>
            </a:solidFill>
            <a:prstDash val="solid"/>
            <a:round/>
            <a:headEnd len="med" w="med" type="none"/>
            <a:tailEnd len="med" w="med" type="none"/>
          </a:ln>
        </p:spPr>
      </p:cxnSp>
      <p:cxnSp>
        <p:nvCxnSpPr>
          <p:cNvPr id="470" name="Google Shape;470;p42"/>
          <p:cNvCxnSpPr/>
          <p:nvPr/>
        </p:nvCxnSpPr>
        <p:spPr>
          <a:xfrm>
            <a:off x="3164225" y="2999675"/>
            <a:ext cx="0" cy="1474200"/>
          </a:xfrm>
          <a:prstGeom prst="straightConnector1">
            <a:avLst/>
          </a:prstGeom>
          <a:noFill/>
          <a:ln cap="flat" cmpd="sng" w="9525">
            <a:solidFill>
              <a:schemeClr val="dk2"/>
            </a:solidFill>
            <a:prstDash val="dash"/>
            <a:round/>
            <a:headEnd len="med" w="med" type="none"/>
            <a:tailEnd len="med" w="med" type="none"/>
          </a:ln>
        </p:spPr>
      </p:cxnSp>
      <p:cxnSp>
        <p:nvCxnSpPr>
          <p:cNvPr id="471" name="Google Shape;471;p42"/>
          <p:cNvCxnSpPr/>
          <p:nvPr/>
        </p:nvCxnSpPr>
        <p:spPr>
          <a:xfrm flipH="1">
            <a:off x="4500225" y="2999675"/>
            <a:ext cx="1800" cy="1514400"/>
          </a:xfrm>
          <a:prstGeom prst="straightConnector1">
            <a:avLst/>
          </a:prstGeom>
          <a:noFill/>
          <a:ln cap="flat" cmpd="sng" w="9525">
            <a:solidFill>
              <a:schemeClr val="dk2"/>
            </a:solidFill>
            <a:prstDash val="dash"/>
            <a:round/>
            <a:headEnd len="med" w="med" type="none"/>
            <a:tailEnd len="med" w="med" type="none"/>
          </a:ln>
        </p:spPr>
      </p:cxnSp>
      <p:sp>
        <p:nvSpPr>
          <p:cNvPr id="472" name="Google Shape;472;p42"/>
          <p:cNvSpPr txBox="1"/>
          <p:nvPr/>
        </p:nvSpPr>
        <p:spPr>
          <a:xfrm rot="-2000466">
            <a:off x="3065110" y="1966368"/>
            <a:ext cx="1912586" cy="4003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New Customer Value</a:t>
            </a:r>
            <a:endParaRPr/>
          </a:p>
        </p:txBody>
      </p:sp>
      <p:sp>
        <p:nvSpPr>
          <p:cNvPr id="473" name="Google Shape;473;p42"/>
          <p:cNvSpPr txBox="1"/>
          <p:nvPr/>
        </p:nvSpPr>
        <p:spPr>
          <a:xfrm rot="-1074216">
            <a:off x="3980293" y="2407486"/>
            <a:ext cx="2097155" cy="40007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t>Current </a:t>
            </a:r>
            <a:r>
              <a:rPr lang="id"/>
              <a:t>Customer Value</a:t>
            </a:r>
            <a:endParaRPr/>
          </a:p>
        </p:txBody>
      </p:sp>
      <p:cxnSp>
        <p:nvCxnSpPr>
          <p:cNvPr id="474" name="Google Shape;474;p42"/>
          <p:cNvCxnSpPr/>
          <p:nvPr/>
        </p:nvCxnSpPr>
        <p:spPr>
          <a:xfrm>
            <a:off x="3229525" y="4335800"/>
            <a:ext cx="1205400" cy="0"/>
          </a:xfrm>
          <a:prstGeom prst="straightConnector1">
            <a:avLst/>
          </a:prstGeom>
          <a:noFill/>
          <a:ln cap="flat" cmpd="sng" w="9525">
            <a:solidFill>
              <a:schemeClr val="dk2"/>
            </a:solidFill>
            <a:prstDash val="solid"/>
            <a:round/>
            <a:headEnd len="med" w="med" type="triangle"/>
            <a:tailEnd len="med" w="med" type="triangle"/>
          </a:ln>
        </p:spPr>
      </p:cxnSp>
      <p:cxnSp>
        <p:nvCxnSpPr>
          <p:cNvPr id="475" name="Google Shape;475;p42"/>
          <p:cNvCxnSpPr/>
          <p:nvPr/>
        </p:nvCxnSpPr>
        <p:spPr>
          <a:xfrm>
            <a:off x="6824175" y="778300"/>
            <a:ext cx="0" cy="3699600"/>
          </a:xfrm>
          <a:prstGeom prst="straightConnector1">
            <a:avLst/>
          </a:prstGeom>
          <a:noFill/>
          <a:ln cap="flat" cmpd="sng" w="9525">
            <a:solidFill>
              <a:schemeClr val="dk2"/>
            </a:solidFill>
            <a:prstDash val="dash"/>
            <a:round/>
            <a:headEnd len="med" w="med" type="none"/>
            <a:tailEnd len="med" w="med" type="none"/>
          </a:ln>
        </p:spPr>
      </p:cxnSp>
      <p:sp>
        <p:nvSpPr>
          <p:cNvPr id="476" name="Google Shape;476;p42"/>
          <p:cNvSpPr txBox="1"/>
          <p:nvPr/>
        </p:nvSpPr>
        <p:spPr>
          <a:xfrm>
            <a:off x="5685625" y="4412000"/>
            <a:ext cx="226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id">
                <a:solidFill>
                  <a:schemeClr val="dk1"/>
                </a:solidFill>
              </a:rPr>
              <a:t>Churning period</a:t>
            </a:r>
            <a:endParaRPr>
              <a:solidFill>
                <a:schemeClr val="dk1"/>
              </a:solidFill>
            </a:endParaRPr>
          </a:p>
        </p:txBody>
      </p:sp>
      <p:sp>
        <p:nvSpPr>
          <p:cNvPr id="477" name="Google Shape;477;p42"/>
          <p:cNvSpPr txBox="1"/>
          <p:nvPr/>
        </p:nvSpPr>
        <p:spPr>
          <a:xfrm>
            <a:off x="2571475" y="4506475"/>
            <a:ext cx="252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a:t>50% </a:t>
            </a:r>
            <a:endParaRPr/>
          </a:p>
          <a:p>
            <a:pPr indent="0" lvl="0" marL="0" rtl="0" algn="ctr">
              <a:spcBef>
                <a:spcPts val="0"/>
              </a:spcBef>
              <a:spcAft>
                <a:spcPts val="0"/>
              </a:spcAft>
              <a:buNone/>
            </a:pPr>
            <a:r>
              <a:rPr lang="id"/>
              <a:t>estimated BEP reduction</a:t>
            </a:r>
            <a:endParaRPr/>
          </a:p>
        </p:txBody>
      </p:sp>
      <p:cxnSp>
        <p:nvCxnSpPr>
          <p:cNvPr id="478" name="Google Shape;478;p42"/>
          <p:cNvCxnSpPr/>
          <p:nvPr/>
        </p:nvCxnSpPr>
        <p:spPr>
          <a:xfrm>
            <a:off x="6824163" y="744575"/>
            <a:ext cx="0" cy="1500000"/>
          </a:xfrm>
          <a:prstGeom prst="straightConnector1">
            <a:avLst/>
          </a:prstGeom>
          <a:noFill/>
          <a:ln cap="flat" cmpd="sng" w="9525">
            <a:solidFill>
              <a:schemeClr val="dk2"/>
            </a:solidFill>
            <a:prstDash val="solid"/>
            <a:round/>
            <a:headEnd len="med" w="med" type="triangle"/>
            <a:tailEnd len="med" w="med" type="triangle"/>
          </a:ln>
        </p:spPr>
      </p:cxnSp>
      <p:sp>
        <p:nvSpPr>
          <p:cNvPr id="479" name="Google Shape;479;p42"/>
          <p:cNvSpPr txBox="1"/>
          <p:nvPr/>
        </p:nvSpPr>
        <p:spPr>
          <a:xfrm>
            <a:off x="6705113" y="1198625"/>
            <a:ext cx="252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a:t>25</a:t>
            </a:r>
            <a:r>
              <a:rPr lang="id"/>
              <a:t>% </a:t>
            </a:r>
            <a:endParaRPr/>
          </a:p>
          <a:p>
            <a:pPr indent="0" lvl="0" marL="0" rtl="0" algn="ctr">
              <a:spcBef>
                <a:spcPts val="0"/>
              </a:spcBef>
              <a:spcAft>
                <a:spcPts val="0"/>
              </a:spcAft>
              <a:buNone/>
            </a:pPr>
            <a:r>
              <a:rPr lang="id"/>
              <a:t>estimated raise in LTV</a:t>
            </a:r>
            <a:endParaRPr/>
          </a:p>
        </p:txBody>
      </p:sp>
      <p:pic>
        <p:nvPicPr>
          <p:cNvPr id="480" name="Google Shape;480;p42"/>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481" name="Google Shape;481;p42"/>
          <p:cNvPicPr preferRelativeResize="0"/>
          <p:nvPr/>
        </p:nvPicPr>
        <p:blipFill>
          <a:blip r:embed="rId4">
            <a:alphaModFix/>
          </a:blip>
          <a:stretch>
            <a:fillRect/>
          </a:stretch>
        </p:blipFill>
        <p:spPr>
          <a:xfrm>
            <a:off x="7509150" y="151529"/>
            <a:ext cx="913434" cy="345093"/>
          </a:xfrm>
          <a:prstGeom prst="rect">
            <a:avLst/>
          </a:prstGeom>
          <a:noFill/>
          <a:ln>
            <a:noFill/>
          </a:ln>
        </p:spPr>
      </p:pic>
      <p:sp>
        <p:nvSpPr>
          <p:cNvPr id="482" name="Google Shape;482;p42"/>
          <p:cNvSpPr txBox="1"/>
          <p:nvPr/>
        </p:nvSpPr>
        <p:spPr>
          <a:xfrm>
            <a:off x="1586975" y="2773550"/>
            <a:ext cx="28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1200"/>
              <a:t>0</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3"/>
          <p:cNvPicPr preferRelativeResize="0"/>
          <p:nvPr/>
        </p:nvPicPr>
        <p:blipFill>
          <a:blip r:embed="rId3">
            <a:alphaModFix/>
          </a:blip>
          <a:stretch>
            <a:fillRect/>
          </a:stretch>
        </p:blipFill>
        <p:spPr>
          <a:xfrm>
            <a:off x="652975" y="1690800"/>
            <a:ext cx="4472999" cy="2510650"/>
          </a:xfrm>
          <a:prstGeom prst="rect">
            <a:avLst/>
          </a:prstGeom>
          <a:noFill/>
          <a:ln>
            <a:noFill/>
          </a:ln>
        </p:spPr>
      </p:pic>
      <p:sp>
        <p:nvSpPr>
          <p:cNvPr id="488" name="Google Shape;488;p43"/>
          <p:cNvSpPr txBox="1"/>
          <p:nvPr/>
        </p:nvSpPr>
        <p:spPr>
          <a:xfrm>
            <a:off x="864225"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d" sz="2800">
                <a:latin typeface="Poppins"/>
                <a:ea typeface="Poppins"/>
                <a:cs typeface="Poppins"/>
                <a:sym typeface="Poppins"/>
              </a:rPr>
              <a:t>Traction Milestone</a:t>
            </a:r>
            <a:endParaRPr b="1" sz="2800">
              <a:solidFill>
                <a:srgbClr val="000000"/>
              </a:solidFill>
              <a:latin typeface="Poppins"/>
              <a:ea typeface="Poppins"/>
              <a:cs typeface="Poppins"/>
              <a:sym typeface="Poppins"/>
            </a:endParaRPr>
          </a:p>
        </p:txBody>
      </p:sp>
      <p:sp>
        <p:nvSpPr>
          <p:cNvPr id="489" name="Google Shape;489;p43"/>
          <p:cNvSpPr txBox="1"/>
          <p:nvPr/>
        </p:nvSpPr>
        <p:spPr>
          <a:xfrm>
            <a:off x="5639150" y="2022575"/>
            <a:ext cx="32271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2700"/>
              <a:t>41.4%</a:t>
            </a:r>
            <a:endParaRPr sz="2700"/>
          </a:p>
          <a:p>
            <a:pPr indent="0" lvl="0" marL="0" rtl="0" algn="ctr">
              <a:spcBef>
                <a:spcPts val="0"/>
              </a:spcBef>
              <a:spcAft>
                <a:spcPts val="0"/>
              </a:spcAft>
              <a:buNone/>
            </a:pPr>
            <a:r>
              <a:rPr lang="id" sz="2700"/>
              <a:t>Pertumbuhan Pengguna IndiHome</a:t>
            </a:r>
            <a:endParaRPr sz="2700"/>
          </a:p>
        </p:txBody>
      </p:sp>
      <p:pic>
        <p:nvPicPr>
          <p:cNvPr id="490" name="Google Shape;490;p43"/>
          <p:cNvPicPr preferRelativeResize="0"/>
          <p:nvPr/>
        </p:nvPicPr>
        <p:blipFill rotWithShape="1">
          <a:blip r:embed="rId4">
            <a:alphaModFix/>
          </a:blip>
          <a:srcRect b="0" l="0" r="0" t="0"/>
          <a:stretch/>
        </p:blipFill>
        <p:spPr>
          <a:xfrm>
            <a:off x="8483811" y="67875"/>
            <a:ext cx="595640" cy="428749"/>
          </a:xfrm>
          <a:prstGeom prst="rect">
            <a:avLst/>
          </a:prstGeom>
          <a:noFill/>
          <a:ln>
            <a:noFill/>
          </a:ln>
        </p:spPr>
      </p:pic>
      <p:pic>
        <p:nvPicPr>
          <p:cNvPr id="491" name="Google Shape;491;p43"/>
          <p:cNvPicPr preferRelativeResize="0"/>
          <p:nvPr/>
        </p:nvPicPr>
        <p:blipFill>
          <a:blip r:embed="rId5">
            <a:alphaModFix/>
          </a:blip>
          <a:stretch>
            <a:fillRect/>
          </a:stretch>
        </p:blipFill>
        <p:spPr>
          <a:xfrm>
            <a:off x="7509150" y="151529"/>
            <a:ext cx="913434" cy="3450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p:nvPr/>
        </p:nvSpPr>
        <p:spPr>
          <a:xfrm>
            <a:off x="399950" y="257513"/>
            <a:ext cx="8191694" cy="41821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Transformasi Telkom Menuju Digital Telco</a:t>
            </a:r>
          </a:p>
        </p:txBody>
      </p:sp>
      <p:sp>
        <p:nvSpPr>
          <p:cNvPr id="79" name="Google Shape;79;p17"/>
          <p:cNvSpPr/>
          <p:nvPr/>
        </p:nvSpPr>
        <p:spPr>
          <a:xfrm>
            <a:off x="4171972" y="766773"/>
            <a:ext cx="399900" cy="58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7"/>
          <p:cNvPicPr preferRelativeResize="0"/>
          <p:nvPr/>
        </p:nvPicPr>
        <p:blipFill rotWithShape="1">
          <a:blip r:embed="rId3">
            <a:alphaModFix/>
          </a:blip>
          <a:srcRect b="21740" l="20776" r="21669" t="61287"/>
          <a:stretch/>
        </p:blipFill>
        <p:spPr>
          <a:xfrm>
            <a:off x="3319401" y="1443724"/>
            <a:ext cx="2005811" cy="418201"/>
          </a:xfrm>
          <a:prstGeom prst="rect">
            <a:avLst/>
          </a:prstGeom>
          <a:noFill/>
          <a:ln>
            <a:noFill/>
          </a:ln>
        </p:spPr>
      </p:pic>
      <p:pic>
        <p:nvPicPr>
          <p:cNvPr id="81" name="Google Shape;81;p17"/>
          <p:cNvPicPr preferRelativeResize="0"/>
          <p:nvPr/>
        </p:nvPicPr>
        <p:blipFill>
          <a:blip r:embed="rId4">
            <a:alphaModFix/>
          </a:blip>
          <a:stretch>
            <a:fillRect/>
          </a:stretch>
        </p:blipFill>
        <p:spPr>
          <a:xfrm>
            <a:off x="3742313" y="2386125"/>
            <a:ext cx="1259217" cy="653825"/>
          </a:xfrm>
          <a:prstGeom prst="rect">
            <a:avLst/>
          </a:prstGeom>
          <a:noFill/>
          <a:ln>
            <a:noFill/>
          </a:ln>
        </p:spPr>
      </p:pic>
      <p:pic>
        <p:nvPicPr>
          <p:cNvPr id="82" name="Google Shape;82;p17"/>
          <p:cNvPicPr preferRelativeResize="0"/>
          <p:nvPr/>
        </p:nvPicPr>
        <p:blipFill rotWithShape="1">
          <a:blip r:embed="rId5">
            <a:alphaModFix/>
          </a:blip>
          <a:srcRect b="33036" l="0" r="0" t="28714"/>
          <a:stretch/>
        </p:blipFill>
        <p:spPr>
          <a:xfrm>
            <a:off x="2179225" y="3786850"/>
            <a:ext cx="2071825" cy="792475"/>
          </a:xfrm>
          <a:prstGeom prst="rect">
            <a:avLst/>
          </a:prstGeom>
          <a:noFill/>
          <a:ln>
            <a:noFill/>
          </a:ln>
        </p:spPr>
      </p:pic>
      <p:sp>
        <p:nvSpPr>
          <p:cNvPr id="83" name="Google Shape;83;p17"/>
          <p:cNvSpPr/>
          <p:nvPr/>
        </p:nvSpPr>
        <p:spPr>
          <a:xfrm>
            <a:off x="4171972" y="1914523"/>
            <a:ext cx="399900" cy="58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7"/>
          <p:cNvPicPr preferRelativeResize="0"/>
          <p:nvPr/>
        </p:nvPicPr>
        <p:blipFill>
          <a:blip r:embed="rId6">
            <a:alphaModFix/>
          </a:blip>
          <a:stretch>
            <a:fillRect/>
          </a:stretch>
        </p:blipFill>
        <p:spPr>
          <a:xfrm>
            <a:off x="5001525" y="3834750"/>
            <a:ext cx="1609725" cy="851550"/>
          </a:xfrm>
          <a:prstGeom prst="rect">
            <a:avLst/>
          </a:prstGeom>
          <a:noFill/>
          <a:ln>
            <a:noFill/>
          </a:ln>
        </p:spPr>
      </p:pic>
      <p:sp>
        <p:nvSpPr>
          <p:cNvPr id="85" name="Google Shape;85;p17"/>
          <p:cNvSpPr/>
          <p:nvPr/>
        </p:nvSpPr>
        <p:spPr>
          <a:xfrm rot="2700000">
            <a:off x="3543293" y="3095585"/>
            <a:ext cx="400081" cy="585909"/>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rot="-2700000">
            <a:off x="4852043" y="3095585"/>
            <a:ext cx="400081" cy="585909"/>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rot="10800000">
            <a:off x="1524000" y="4114800"/>
            <a:ext cx="399900" cy="247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nvSpPr>
        <p:spPr>
          <a:xfrm>
            <a:off x="190500" y="3823050"/>
            <a:ext cx="1333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a:t>Building Strategic Partnership</a:t>
            </a:r>
            <a:endParaRPr/>
          </a:p>
        </p:txBody>
      </p:sp>
      <p:sp>
        <p:nvSpPr>
          <p:cNvPr id="89" name="Google Shape;89;p17"/>
          <p:cNvSpPr txBox="1"/>
          <p:nvPr/>
        </p:nvSpPr>
        <p:spPr>
          <a:xfrm>
            <a:off x="7419975" y="3952725"/>
            <a:ext cx="105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a:t>Strategic Orientation</a:t>
            </a:r>
            <a:endParaRPr/>
          </a:p>
        </p:txBody>
      </p:sp>
      <p:sp>
        <p:nvSpPr>
          <p:cNvPr id="90" name="Google Shape;90;p17"/>
          <p:cNvSpPr/>
          <p:nvPr/>
        </p:nvSpPr>
        <p:spPr>
          <a:xfrm>
            <a:off x="6891863" y="4136613"/>
            <a:ext cx="399900" cy="247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nvSpPr>
        <p:spPr>
          <a:xfrm>
            <a:off x="4567200" y="875075"/>
            <a:ext cx="258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1200"/>
              <a:t>Main Strategy Telkom 2022-2024</a:t>
            </a:r>
            <a:endParaRPr sz="1200"/>
          </a:p>
        </p:txBody>
      </p:sp>
      <p:sp>
        <p:nvSpPr>
          <p:cNvPr id="92" name="Google Shape;92;p17"/>
          <p:cNvSpPr txBox="1"/>
          <p:nvPr/>
        </p:nvSpPr>
        <p:spPr>
          <a:xfrm>
            <a:off x="4643400" y="1923925"/>
            <a:ext cx="240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1200"/>
              <a:t>Main Program DFU Telkom 2022</a:t>
            </a:r>
            <a:endParaRPr sz="1200"/>
          </a:p>
        </p:txBody>
      </p:sp>
      <p:sp>
        <p:nvSpPr>
          <p:cNvPr id="93" name="Google Shape;93;p17"/>
          <p:cNvSpPr txBox="1"/>
          <p:nvPr/>
        </p:nvSpPr>
        <p:spPr>
          <a:xfrm>
            <a:off x="5266075" y="3106475"/>
            <a:ext cx="160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1200"/>
              <a:t>Proposed solutions</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44"/>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497" name="Google Shape;497;p44"/>
          <p:cNvPicPr preferRelativeResize="0"/>
          <p:nvPr/>
        </p:nvPicPr>
        <p:blipFill>
          <a:blip r:embed="rId4">
            <a:alphaModFix/>
          </a:blip>
          <a:stretch>
            <a:fillRect/>
          </a:stretch>
        </p:blipFill>
        <p:spPr>
          <a:xfrm>
            <a:off x="7509150" y="151529"/>
            <a:ext cx="913434" cy="345093"/>
          </a:xfrm>
          <a:prstGeom prst="rect">
            <a:avLst/>
          </a:prstGeom>
          <a:noFill/>
          <a:ln>
            <a:noFill/>
          </a:ln>
        </p:spPr>
      </p:pic>
      <p:sp>
        <p:nvSpPr>
          <p:cNvPr id="498" name="Google Shape;498;p44"/>
          <p:cNvSpPr txBox="1"/>
          <p:nvPr/>
        </p:nvSpPr>
        <p:spPr>
          <a:xfrm>
            <a:off x="864225"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d" sz="2800">
                <a:latin typeface="Poppins"/>
                <a:ea typeface="Poppins"/>
                <a:cs typeface="Poppins"/>
                <a:sym typeface="Poppins"/>
              </a:rPr>
              <a:t>Partnership Illustration</a:t>
            </a:r>
            <a:endParaRPr b="1" sz="2800">
              <a:solidFill>
                <a:srgbClr val="000000"/>
              </a:solidFill>
              <a:latin typeface="Poppins"/>
              <a:ea typeface="Poppins"/>
              <a:cs typeface="Poppins"/>
              <a:sym typeface="Poppins"/>
            </a:endParaRPr>
          </a:p>
        </p:txBody>
      </p:sp>
      <p:pic>
        <p:nvPicPr>
          <p:cNvPr id="499" name="Google Shape;499;p44"/>
          <p:cNvPicPr preferRelativeResize="0"/>
          <p:nvPr/>
        </p:nvPicPr>
        <p:blipFill rotWithShape="1">
          <a:blip r:embed="rId5">
            <a:alphaModFix/>
          </a:blip>
          <a:srcRect b="0" l="0" r="0" t="28351"/>
          <a:stretch/>
        </p:blipFill>
        <p:spPr>
          <a:xfrm>
            <a:off x="576900" y="1844350"/>
            <a:ext cx="7990176" cy="3220201"/>
          </a:xfrm>
          <a:prstGeom prst="rect">
            <a:avLst/>
          </a:prstGeom>
          <a:noFill/>
          <a:ln>
            <a:noFill/>
          </a:ln>
        </p:spPr>
      </p:pic>
      <p:pic>
        <p:nvPicPr>
          <p:cNvPr id="500" name="Google Shape;500;p44"/>
          <p:cNvPicPr preferRelativeResize="0"/>
          <p:nvPr/>
        </p:nvPicPr>
        <p:blipFill rotWithShape="1">
          <a:blip r:embed="rId5">
            <a:alphaModFix/>
          </a:blip>
          <a:srcRect b="74910" l="0" r="0" t="0"/>
          <a:stretch/>
        </p:blipFill>
        <p:spPr>
          <a:xfrm>
            <a:off x="576925" y="1017725"/>
            <a:ext cx="7990176" cy="1127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45"/>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506" name="Google Shape;506;p45"/>
          <p:cNvPicPr preferRelativeResize="0"/>
          <p:nvPr/>
        </p:nvPicPr>
        <p:blipFill>
          <a:blip r:embed="rId4">
            <a:alphaModFix/>
          </a:blip>
          <a:stretch>
            <a:fillRect/>
          </a:stretch>
        </p:blipFill>
        <p:spPr>
          <a:xfrm>
            <a:off x="7509150" y="151529"/>
            <a:ext cx="913434" cy="345093"/>
          </a:xfrm>
          <a:prstGeom prst="rect">
            <a:avLst/>
          </a:prstGeom>
          <a:noFill/>
          <a:ln>
            <a:noFill/>
          </a:ln>
        </p:spPr>
      </p:pic>
      <p:sp>
        <p:nvSpPr>
          <p:cNvPr id="507" name="Google Shape;507;p45"/>
          <p:cNvSpPr txBox="1"/>
          <p:nvPr/>
        </p:nvSpPr>
        <p:spPr>
          <a:xfrm>
            <a:off x="864225"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d" sz="2800">
                <a:latin typeface="Poppins"/>
                <a:ea typeface="Poppins"/>
                <a:cs typeface="Poppins"/>
                <a:sym typeface="Poppins"/>
              </a:rPr>
              <a:t>Partnership Illustration</a:t>
            </a:r>
            <a:endParaRPr b="1" sz="2800">
              <a:solidFill>
                <a:srgbClr val="000000"/>
              </a:solidFill>
              <a:latin typeface="Poppins"/>
              <a:ea typeface="Poppins"/>
              <a:cs typeface="Poppins"/>
              <a:sym typeface="Poppins"/>
            </a:endParaRPr>
          </a:p>
        </p:txBody>
      </p:sp>
      <p:pic>
        <p:nvPicPr>
          <p:cNvPr id="508" name="Google Shape;508;p45"/>
          <p:cNvPicPr preferRelativeResize="0"/>
          <p:nvPr/>
        </p:nvPicPr>
        <p:blipFill>
          <a:blip r:embed="rId5">
            <a:alphaModFix/>
          </a:blip>
          <a:stretch>
            <a:fillRect/>
          </a:stretch>
        </p:blipFill>
        <p:spPr>
          <a:xfrm>
            <a:off x="248100" y="220262"/>
            <a:ext cx="8752406" cy="4923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6"/>
          <p:cNvSpPr txBox="1"/>
          <p:nvPr/>
        </p:nvSpPr>
        <p:spPr>
          <a:xfrm>
            <a:off x="1667925" y="2124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id" sz="7000">
                <a:latin typeface="Poppins"/>
                <a:ea typeface="Poppins"/>
                <a:cs typeface="Poppins"/>
                <a:sym typeface="Poppins"/>
              </a:rPr>
              <a:t>Invest in Us!</a:t>
            </a:r>
            <a:endParaRPr b="1" sz="7000">
              <a:solidFill>
                <a:srgbClr val="000000"/>
              </a:solidFill>
              <a:latin typeface="Poppins"/>
              <a:ea typeface="Poppins"/>
              <a:cs typeface="Poppins"/>
              <a:sym typeface="Poppins"/>
            </a:endParaRPr>
          </a:p>
        </p:txBody>
      </p:sp>
      <p:pic>
        <p:nvPicPr>
          <p:cNvPr id="514" name="Google Shape;514;p46"/>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515" name="Google Shape;515;p46"/>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7"/>
          <p:cNvSpPr txBox="1"/>
          <p:nvPr/>
        </p:nvSpPr>
        <p:spPr>
          <a:xfrm>
            <a:off x="2602800" y="1925250"/>
            <a:ext cx="3938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7200">
                <a:solidFill>
                  <a:srgbClr val="A64D79"/>
                </a:solidFill>
                <a:latin typeface="Comfortaa"/>
                <a:ea typeface="Comfortaa"/>
                <a:cs typeface="Comfortaa"/>
                <a:sym typeface="Comfortaa"/>
              </a:rPr>
              <a:t>Tugas 3</a:t>
            </a:r>
            <a:endParaRPr b="1" sz="7200">
              <a:solidFill>
                <a:srgbClr val="A64D79"/>
              </a:solidFill>
              <a:latin typeface="Comfortaa"/>
              <a:ea typeface="Comfortaa"/>
              <a:cs typeface="Comfortaa"/>
              <a:sym typeface="Comfortaa"/>
            </a:endParaRPr>
          </a:p>
        </p:txBody>
      </p:sp>
      <p:pic>
        <p:nvPicPr>
          <p:cNvPr id="521" name="Google Shape;521;p47"/>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522" name="Google Shape;522;p47"/>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8"/>
          <p:cNvSpPr txBox="1"/>
          <p:nvPr/>
        </p:nvSpPr>
        <p:spPr>
          <a:xfrm>
            <a:off x="2277525" y="2124675"/>
            <a:ext cx="4635600" cy="572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id" sz="7000">
                <a:latin typeface="Poppins"/>
                <a:ea typeface="Poppins"/>
                <a:cs typeface="Poppins"/>
                <a:sym typeface="Poppins"/>
              </a:rPr>
              <a:t>Our Story</a:t>
            </a:r>
            <a:endParaRPr b="1" sz="7000">
              <a:solidFill>
                <a:srgbClr val="000000"/>
              </a:solidFill>
              <a:latin typeface="Poppins"/>
              <a:ea typeface="Poppins"/>
              <a:cs typeface="Poppins"/>
              <a:sym typeface="Poppins"/>
            </a:endParaRPr>
          </a:p>
        </p:txBody>
      </p:sp>
      <p:pic>
        <p:nvPicPr>
          <p:cNvPr id="528" name="Google Shape;528;p48"/>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529" name="Google Shape;529;p48"/>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4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35" name="Google Shape;535;p49"/>
          <p:cNvPicPr preferRelativeResize="0"/>
          <p:nvPr/>
        </p:nvPicPr>
        <p:blipFill rotWithShape="1">
          <a:blip r:embed="rId4">
            <a:alphaModFix/>
          </a:blip>
          <a:srcRect b="0" l="0" r="0" t="0"/>
          <a:stretch/>
        </p:blipFill>
        <p:spPr>
          <a:xfrm>
            <a:off x="8483811" y="67875"/>
            <a:ext cx="595640" cy="428749"/>
          </a:xfrm>
          <a:prstGeom prst="rect">
            <a:avLst/>
          </a:prstGeom>
          <a:noFill/>
          <a:ln>
            <a:noFill/>
          </a:ln>
        </p:spPr>
      </p:pic>
      <p:pic>
        <p:nvPicPr>
          <p:cNvPr id="536" name="Google Shape;536;p49"/>
          <p:cNvPicPr preferRelativeResize="0"/>
          <p:nvPr/>
        </p:nvPicPr>
        <p:blipFill>
          <a:blip r:embed="rId5">
            <a:alphaModFix/>
          </a:blip>
          <a:stretch>
            <a:fillRect/>
          </a:stretch>
        </p:blipFill>
        <p:spPr>
          <a:xfrm>
            <a:off x="7509150" y="151529"/>
            <a:ext cx="913434" cy="34509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50"/>
          <p:cNvPicPr preferRelativeResize="0"/>
          <p:nvPr/>
        </p:nvPicPr>
        <p:blipFill>
          <a:blip r:embed="rId3">
            <a:alphaModFix/>
          </a:blip>
          <a:stretch>
            <a:fillRect/>
          </a:stretch>
        </p:blipFill>
        <p:spPr>
          <a:xfrm>
            <a:off x="0" y="0"/>
            <a:ext cx="9144000" cy="5067299"/>
          </a:xfrm>
          <a:prstGeom prst="rect">
            <a:avLst/>
          </a:prstGeom>
          <a:noFill/>
          <a:ln>
            <a:noFill/>
          </a:ln>
        </p:spPr>
      </p:pic>
      <p:pic>
        <p:nvPicPr>
          <p:cNvPr id="542" name="Google Shape;542;p50"/>
          <p:cNvPicPr preferRelativeResize="0"/>
          <p:nvPr/>
        </p:nvPicPr>
        <p:blipFill rotWithShape="1">
          <a:blip r:embed="rId4">
            <a:alphaModFix/>
          </a:blip>
          <a:srcRect b="0" l="0" r="0" t="0"/>
          <a:stretch/>
        </p:blipFill>
        <p:spPr>
          <a:xfrm>
            <a:off x="8483811" y="67875"/>
            <a:ext cx="595640" cy="428749"/>
          </a:xfrm>
          <a:prstGeom prst="rect">
            <a:avLst/>
          </a:prstGeom>
          <a:noFill/>
          <a:ln>
            <a:noFill/>
          </a:ln>
        </p:spPr>
      </p:pic>
      <p:pic>
        <p:nvPicPr>
          <p:cNvPr id="543" name="Google Shape;543;p50"/>
          <p:cNvPicPr preferRelativeResize="0"/>
          <p:nvPr/>
        </p:nvPicPr>
        <p:blipFill>
          <a:blip r:embed="rId5">
            <a:alphaModFix/>
          </a:blip>
          <a:stretch>
            <a:fillRect/>
          </a:stretch>
        </p:blipFill>
        <p:spPr>
          <a:xfrm>
            <a:off x="7509150" y="151529"/>
            <a:ext cx="913434" cy="34509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51"/>
          <p:cNvPicPr preferRelativeResize="0"/>
          <p:nvPr/>
        </p:nvPicPr>
        <p:blipFill>
          <a:blip r:embed="rId3">
            <a:alphaModFix/>
          </a:blip>
          <a:stretch>
            <a:fillRect/>
          </a:stretch>
        </p:blipFill>
        <p:spPr>
          <a:xfrm>
            <a:off x="8" y="0"/>
            <a:ext cx="9143991" cy="5143500"/>
          </a:xfrm>
          <a:prstGeom prst="rect">
            <a:avLst/>
          </a:prstGeom>
          <a:noFill/>
          <a:ln>
            <a:noFill/>
          </a:ln>
        </p:spPr>
      </p:pic>
      <p:pic>
        <p:nvPicPr>
          <p:cNvPr id="549" name="Google Shape;549;p51"/>
          <p:cNvPicPr preferRelativeResize="0"/>
          <p:nvPr/>
        </p:nvPicPr>
        <p:blipFill rotWithShape="1">
          <a:blip r:embed="rId4">
            <a:alphaModFix/>
          </a:blip>
          <a:srcRect b="0" l="0" r="0" t="0"/>
          <a:stretch/>
        </p:blipFill>
        <p:spPr>
          <a:xfrm>
            <a:off x="8483811" y="67875"/>
            <a:ext cx="595640" cy="428749"/>
          </a:xfrm>
          <a:prstGeom prst="rect">
            <a:avLst/>
          </a:prstGeom>
          <a:noFill/>
          <a:ln>
            <a:noFill/>
          </a:ln>
        </p:spPr>
      </p:pic>
      <p:pic>
        <p:nvPicPr>
          <p:cNvPr id="550" name="Google Shape;550;p51"/>
          <p:cNvPicPr preferRelativeResize="0"/>
          <p:nvPr/>
        </p:nvPicPr>
        <p:blipFill>
          <a:blip r:embed="rId5">
            <a:alphaModFix/>
          </a:blip>
          <a:stretch>
            <a:fillRect/>
          </a:stretch>
        </p:blipFill>
        <p:spPr>
          <a:xfrm>
            <a:off x="7509150" y="151529"/>
            <a:ext cx="913434" cy="3450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52"/>
          <p:cNvPicPr preferRelativeResize="0"/>
          <p:nvPr/>
        </p:nvPicPr>
        <p:blipFill>
          <a:blip r:embed="rId3">
            <a:alphaModFix/>
          </a:blip>
          <a:stretch>
            <a:fillRect/>
          </a:stretch>
        </p:blipFill>
        <p:spPr>
          <a:xfrm>
            <a:off x="8" y="25325"/>
            <a:ext cx="9143991" cy="5143500"/>
          </a:xfrm>
          <a:prstGeom prst="rect">
            <a:avLst/>
          </a:prstGeom>
          <a:noFill/>
          <a:ln>
            <a:noFill/>
          </a:ln>
        </p:spPr>
      </p:pic>
      <p:pic>
        <p:nvPicPr>
          <p:cNvPr id="556" name="Google Shape;556;p52"/>
          <p:cNvPicPr preferRelativeResize="0"/>
          <p:nvPr/>
        </p:nvPicPr>
        <p:blipFill rotWithShape="1">
          <a:blip r:embed="rId4">
            <a:alphaModFix/>
          </a:blip>
          <a:srcRect b="0" l="0" r="0" t="0"/>
          <a:stretch/>
        </p:blipFill>
        <p:spPr>
          <a:xfrm>
            <a:off x="8483811" y="67875"/>
            <a:ext cx="595640" cy="428749"/>
          </a:xfrm>
          <a:prstGeom prst="rect">
            <a:avLst/>
          </a:prstGeom>
          <a:noFill/>
          <a:ln>
            <a:noFill/>
          </a:ln>
        </p:spPr>
      </p:pic>
      <p:pic>
        <p:nvPicPr>
          <p:cNvPr id="557" name="Google Shape;557;p52"/>
          <p:cNvPicPr preferRelativeResize="0"/>
          <p:nvPr/>
        </p:nvPicPr>
        <p:blipFill>
          <a:blip r:embed="rId5">
            <a:alphaModFix/>
          </a:blip>
          <a:stretch>
            <a:fillRect/>
          </a:stretch>
        </p:blipFill>
        <p:spPr>
          <a:xfrm>
            <a:off x="7509150" y="151529"/>
            <a:ext cx="913434" cy="34509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53"/>
          <p:cNvPicPr preferRelativeResize="0"/>
          <p:nvPr/>
        </p:nvPicPr>
        <p:blipFill>
          <a:blip r:embed="rId3">
            <a:alphaModFix/>
          </a:blip>
          <a:stretch>
            <a:fillRect/>
          </a:stretch>
        </p:blipFill>
        <p:spPr>
          <a:xfrm>
            <a:off x="8" y="0"/>
            <a:ext cx="9143991" cy="5143500"/>
          </a:xfrm>
          <a:prstGeom prst="rect">
            <a:avLst/>
          </a:prstGeom>
          <a:noFill/>
          <a:ln>
            <a:noFill/>
          </a:ln>
        </p:spPr>
      </p:pic>
      <p:pic>
        <p:nvPicPr>
          <p:cNvPr id="563" name="Google Shape;563;p53"/>
          <p:cNvPicPr preferRelativeResize="0"/>
          <p:nvPr/>
        </p:nvPicPr>
        <p:blipFill rotWithShape="1">
          <a:blip r:embed="rId4">
            <a:alphaModFix/>
          </a:blip>
          <a:srcRect b="0" l="0" r="0" t="0"/>
          <a:stretch/>
        </p:blipFill>
        <p:spPr>
          <a:xfrm>
            <a:off x="8483811" y="67875"/>
            <a:ext cx="595640" cy="428749"/>
          </a:xfrm>
          <a:prstGeom prst="rect">
            <a:avLst/>
          </a:prstGeom>
          <a:noFill/>
          <a:ln>
            <a:noFill/>
          </a:ln>
        </p:spPr>
      </p:pic>
      <p:pic>
        <p:nvPicPr>
          <p:cNvPr id="564" name="Google Shape;564;p53"/>
          <p:cNvPicPr preferRelativeResize="0"/>
          <p:nvPr/>
        </p:nvPicPr>
        <p:blipFill>
          <a:blip r:embed="rId5">
            <a:alphaModFix/>
          </a:blip>
          <a:stretch>
            <a:fillRect/>
          </a:stretch>
        </p:blipFill>
        <p:spPr>
          <a:xfrm>
            <a:off x="7509150" y="151529"/>
            <a:ext cx="913434" cy="3450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nvSpPr>
        <p:spPr>
          <a:xfrm>
            <a:off x="2784150" y="1925250"/>
            <a:ext cx="3575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7200">
                <a:solidFill>
                  <a:srgbClr val="FF2841"/>
                </a:solidFill>
                <a:latin typeface="Comfortaa"/>
                <a:ea typeface="Comfortaa"/>
                <a:cs typeface="Comfortaa"/>
                <a:sym typeface="Comfortaa"/>
              </a:rPr>
              <a:t>Cloud</a:t>
            </a:r>
            <a:endParaRPr b="1" sz="7200">
              <a:solidFill>
                <a:srgbClr val="FF2841"/>
              </a:solidFill>
              <a:latin typeface="Comfortaa"/>
              <a:ea typeface="Comfortaa"/>
              <a:cs typeface="Comfortaa"/>
              <a:sym typeface="Comfortaa"/>
            </a:endParaRPr>
          </a:p>
        </p:txBody>
      </p:sp>
      <p:pic>
        <p:nvPicPr>
          <p:cNvPr id="99" name="Google Shape;99;p18"/>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100" name="Google Shape;100;p18"/>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latin typeface="Poppins"/>
                <a:ea typeface="Poppins"/>
                <a:cs typeface="Poppins"/>
                <a:sym typeface="Poppins"/>
              </a:rPr>
              <a:t>Nesia’s Stories</a:t>
            </a:r>
            <a:endParaRPr>
              <a:latin typeface="Poppins"/>
              <a:ea typeface="Poppins"/>
              <a:cs typeface="Poppins"/>
              <a:sym typeface="Poppins"/>
            </a:endParaRPr>
          </a:p>
        </p:txBody>
      </p:sp>
      <p:grpSp>
        <p:nvGrpSpPr>
          <p:cNvPr id="570" name="Google Shape;570;p54"/>
          <p:cNvGrpSpPr/>
          <p:nvPr/>
        </p:nvGrpSpPr>
        <p:grpSpPr>
          <a:xfrm>
            <a:off x="474575" y="951775"/>
            <a:ext cx="1870231" cy="3711155"/>
            <a:chOff x="1118239" y="283725"/>
            <a:chExt cx="2090811" cy="4076400"/>
          </a:xfrm>
        </p:grpSpPr>
        <p:sp>
          <p:nvSpPr>
            <p:cNvPr id="571" name="Google Shape;571;p54"/>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72" name="Google Shape;572;p54"/>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73" name="Google Shape;573;p5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id" sz="1300">
                  <a:solidFill>
                    <a:schemeClr val="dk2"/>
                  </a:solidFill>
                  <a:latin typeface="Poppins"/>
                  <a:ea typeface="Poppins"/>
                  <a:cs typeface="Poppins"/>
                  <a:sym typeface="Poppins"/>
                </a:rPr>
                <a:t>Momen Membanggakan</a:t>
              </a:r>
              <a:endParaRPr sz="3500">
                <a:solidFill>
                  <a:srgbClr val="B02C20"/>
                </a:solidFill>
                <a:latin typeface="Poppins Thin"/>
                <a:ea typeface="Poppins Thin"/>
                <a:cs typeface="Poppins Thin"/>
                <a:sym typeface="Poppins Thin"/>
              </a:endParaRPr>
            </a:p>
          </p:txBody>
        </p:sp>
        <p:sp>
          <p:nvSpPr>
            <p:cNvPr id="574" name="Google Shape;574;p54"/>
            <p:cNvSpPr/>
            <p:nvPr/>
          </p:nvSpPr>
          <p:spPr>
            <a:xfrm>
              <a:off x="1118241" y="1953293"/>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900">
                  <a:solidFill>
                    <a:schemeClr val="lt1"/>
                  </a:solidFill>
                  <a:latin typeface="Poppins"/>
                  <a:ea typeface="Poppins"/>
                  <a:cs typeface="Poppins"/>
                  <a:sym typeface="Poppins"/>
                </a:rPr>
                <a:t>Dapat menjadi bagian dari Drama Kolosal Perjuangan Rakyat Indonesia dalam Meraih Kemerdekaan pada acara Penutupan Kegiatan Bintal GPTP XV, di mana waktu latihan untuk mementaskan drama tersebut hanya satu hari. </a:t>
              </a:r>
              <a:endParaRPr sz="900">
                <a:solidFill>
                  <a:schemeClr val="lt1"/>
                </a:solidFill>
                <a:latin typeface="Poppins"/>
                <a:ea typeface="Poppins"/>
                <a:cs typeface="Poppins"/>
                <a:sym typeface="Poppins"/>
              </a:endParaRPr>
            </a:p>
          </p:txBody>
        </p:sp>
      </p:grpSp>
      <p:grpSp>
        <p:nvGrpSpPr>
          <p:cNvPr id="575" name="Google Shape;575;p54"/>
          <p:cNvGrpSpPr/>
          <p:nvPr/>
        </p:nvGrpSpPr>
        <p:grpSpPr>
          <a:xfrm>
            <a:off x="4741775" y="951775"/>
            <a:ext cx="1870231" cy="3711155"/>
            <a:chOff x="1118239" y="283725"/>
            <a:chExt cx="2090811" cy="4076400"/>
          </a:xfrm>
        </p:grpSpPr>
        <p:sp>
          <p:nvSpPr>
            <p:cNvPr id="576" name="Google Shape;576;p54"/>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77" name="Google Shape;577;p54"/>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78" name="Google Shape;578;p5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Review Kinerja Tim</a:t>
              </a:r>
              <a:endParaRPr sz="3500">
                <a:solidFill>
                  <a:srgbClr val="B02C20"/>
                </a:solidFill>
                <a:latin typeface="Poppins Thin"/>
                <a:ea typeface="Poppins Thin"/>
                <a:cs typeface="Poppins Thin"/>
                <a:sym typeface="Poppins Thin"/>
              </a:endParaRPr>
            </a:p>
          </p:txBody>
        </p:sp>
        <p:sp>
          <p:nvSpPr>
            <p:cNvPr id="579" name="Google Shape;579;p54"/>
            <p:cNvSpPr/>
            <p:nvPr/>
          </p:nvSpPr>
          <p:spPr>
            <a:xfrm>
              <a:off x="1148439" y="2012772"/>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900">
                  <a:solidFill>
                    <a:srgbClr val="FFFFFF"/>
                  </a:solidFill>
                  <a:latin typeface="Poppins"/>
                  <a:ea typeface="Poppins"/>
                  <a:cs typeface="Poppins"/>
                  <a:sym typeface="Poppins"/>
                </a:rPr>
                <a:t>Kerja sama Tim Drama Kolosal sangat baik. Dalam waktu yang singkat, seluruh tim dapat bekerja sama untuk menciptakan sebuah pementasan drama yang indah. Semua orang saling membantu satu sama lain untuk memenuhi semua kebutuhan yang diperlukan.</a:t>
              </a:r>
              <a:endParaRPr sz="900">
                <a:solidFill>
                  <a:srgbClr val="FFFFFF"/>
                </a:solidFill>
                <a:latin typeface="Poppins"/>
                <a:ea typeface="Poppins"/>
                <a:cs typeface="Poppins"/>
                <a:sym typeface="Poppins"/>
              </a:endParaRPr>
            </a:p>
          </p:txBody>
        </p:sp>
      </p:grpSp>
      <p:grpSp>
        <p:nvGrpSpPr>
          <p:cNvPr id="580" name="Google Shape;580;p54"/>
          <p:cNvGrpSpPr/>
          <p:nvPr/>
        </p:nvGrpSpPr>
        <p:grpSpPr>
          <a:xfrm>
            <a:off x="6875375" y="951775"/>
            <a:ext cx="1870231" cy="3711155"/>
            <a:chOff x="1118239" y="283725"/>
            <a:chExt cx="2090811" cy="4076400"/>
          </a:xfrm>
        </p:grpSpPr>
        <p:sp>
          <p:nvSpPr>
            <p:cNvPr id="581" name="Google Shape;581;p54"/>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82" name="Google Shape;582;p54"/>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83" name="Google Shape;583;p5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Hal yang Perlu Diperbaiki</a:t>
              </a:r>
              <a:endParaRPr sz="3500">
                <a:solidFill>
                  <a:srgbClr val="B02C20"/>
                </a:solidFill>
                <a:latin typeface="Poppins Thin"/>
                <a:ea typeface="Poppins Thin"/>
                <a:cs typeface="Poppins Thin"/>
                <a:sym typeface="Poppins Thin"/>
              </a:endParaRPr>
            </a:p>
          </p:txBody>
        </p:sp>
        <p:sp>
          <p:nvSpPr>
            <p:cNvPr id="584" name="Google Shape;584;p54"/>
            <p:cNvSpPr/>
            <p:nvPr/>
          </p:nvSpPr>
          <p:spPr>
            <a:xfrm>
              <a:off x="1118297" y="2000662"/>
              <a:ext cx="2030400" cy="1085400"/>
            </a:xfrm>
            <a:prstGeom prst="rect">
              <a:avLst/>
            </a:prstGeom>
            <a:noFill/>
            <a:ln>
              <a:noFill/>
            </a:ln>
          </p:spPr>
          <p:txBody>
            <a:bodyPr anchorCtr="0" anchor="t" bIns="91425" lIns="91425" spcFirstLastPara="1" rIns="91425" wrap="square" tIns="91425">
              <a:noAutofit/>
            </a:bodyPr>
            <a:lstStyle/>
            <a:p>
              <a:pPr indent="-237150" lvl="0" marL="360000" rtl="0" algn="l">
                <a:lnSpc>
                  <a:spcPct val="115000"/>
                </a:lnSpc>
                <a:spcBef>
                  <a:spcPts val="0"/>
                </a:spcBef>
                <a:spcAft>
                  <a:spcPts val="0"/>
                </a:spcAft>
                <a:buClr>
                  <a:schemeClr val="lt1"/>
                </a:buClr>
                <a:buSzPts val="900"/>
                <a:buFont typeface="Poppins"/>
                <a:buChar char="●"/>
              </a:pPr>
              <a:r>
                <a:rPr lang="id" sz="900">
                  <a:solidFill>
                    <a:schemeClr val="lt1"/>
                  </a:solidFill>
                  <a:latin typeface="Poppins"/>
                  <a:ea typeface="Poppins"/>
                  <a:cs typeface="Poppins"/>
                  <a:sym typeface="Poppins"/>
                </a:rPr>
                <a:t>Waktu latihan yang lebih panjang</a:t>
              </a:r>
              <a:endParaRPr sz="900">
                <a:solidFill>
                  <a:schemeClr val="lt1"/>
                </a:solidFill>
                <a:latin typeface="Poppins"/>
                <a:ea typeface="Poppins"/>
                <a:cs typeface="Poppins"/>
                <a:sym typeface="Poppins"/>
              </a:endParaRPr>
            </a:p>
            <a:p>
              <a:pPr indent="-237150" lvl="0" marL="360000" rtl="0" algn="l">
                <a:lnSpc>
                  <a:spcPct val="115000"/>
                </a:lnSpc>
                <a:spcBef>
                  <a:spcPts val="0"/>
                </a:spcBef>
                <a:spcAft>
                  <a:spcPts val="0"/>
                </a:spcAft>
                <a:buClr>
                  <a:schemeClr val="lt1"/>
                </a:buClr>
                <a:buSzPts val="900"/>
                <a:buFont typeface="Poppins"/>
                <a:buChar char="●"/>
              </a:pPr>
              <a:r>
                <a:rPr lang="id" sz="900">
                  <a:solidFill>
                    <a:schemeClr val="lt1"/>
                  </a:solidFill>
                  <a:latin typeface="Poppins"/>
                  <a:ea typeface="Poppins"/>
                  <a:cs typeface="Poppins"/>
                  <a:sym typeface="Poppins"/>
                </a:rPr>
                <a:t>Pembagian properti sudah dilakukan H-1 penampilan</a:t>
              </a:r>
              <a:endParaRPr sz="900">
                <a:solidFill>
                  <a:schemeClr val="lt1"/>
                </a:solidFill>
                <a:latin typeface="Poppins"/>
                <a:ea typeface="Poppins"/>
                <a:cs typeface="Poppins"/>
                <a:sym typeface="Poppins"/>
              </a:endParaRPr>
            </a:p>
            <a:p>
              <a:pPr indent="-237150" lvl="0" marL="360000" rtl="0" algn="l">
                <a:lnSpc>
                  <a:spcPct val="115000"/>
                </a:lnSpc>
                <a:spcBef>
                  <a:spcPts val="0"/>
                </a:spcBef>
                <a:spcAft>
                  <a:spcPts val="0"/>
                </a:spcAft>
                <a:buClr>
                  <a:schemeClr val="lt1"/>
                </a:buClr>
                <a:buSzPts val="900"/>
                <a:buFont typeface="Poppins"/>
                <a:buChar char="●"/>
              </a:pPr>
              <a:r>
                <a:rPr lang="id" sz="900">
                  <a:solidFill>
                    <a:schemeClr val="lt1"/>
                  </a:solidFill>
                  <a:latin typeface="Poppins"/>
                  <a:ea typeface="Poppins"/>
                  <a:cs typeface="Poppins"/>
                  <a:sym typeface="Poppins"/>
                </a:rPr>
                <a:t>Penetapan peran secara matang</a:t>
              </a:r>
              <a:endParaRPr sz="900">
                <a:solidFill>
                  <a:schemeClr val="lt1"/>
                </a:solidFill>
                <a:latin typeface="Poppins"/>
                <a:ea typeface="Poppins"/>
                <a:cs typeface="Poppins"/>
                <a:sym typeface="Poppins"/>
              </a:endParaRPr>
            </a:p>
          </p:txBody>
        </p:sp>
      </p:grpSp>
      <p:grpSp>
        <p:nvGrpSpPr>
          <p:cNvPr id="585" name="Google Shape;585;p54"/>
          <p:cNvGrpSpPr/>
          <p:nvPr/>
        </p:nvGrpSpPr>
        <p:grpSpPr>
          <a:xfrm>
            <a:off x="2608175" y="951775"/>
            <a:ext cx="1870231" cy="3711155"/>
            <a:chOff x="1118239" y="283725"/>
            <a:chExt cx="2090811" cy="4076400"/>
          </a:xfrm>
        </p:grpSpPr>
        <p:sp>
          <p:nvSpPr>
            <p:cNvPr id="586" name="Google Shape;586;p54"/>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87" name="Google Shape;587;p54"/>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88" name="Google Shape;588;p5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Peran yang Diambil</a:t>
              </a:r>
              <a:endParaRPr sz="3500">
                <a:solidFill>
                  <a:srgbClr val="B02C20"/>
                </a:solidFill>
                <a:latin typeface="Poppins Thin"/>
                <a:ea typeface="Poppins Thin"/>
                <a:cs typeface="Poppins Thin"/>
                <a:sym typeface="Poppins Thin"/>
              </a:endParaRPr>
            </a:p>
          </p:txBody>
        </p:sp>
        <p:sp>
          <p:nvSpPr>
            <p:cNvPr id="589" name="Google Shape;589;p54"/>
            <p:cNvSpPr/>
            <p:nvPr/>
          </p:nvSpPr>
          <p:spPr>
            <a:xfrm>
              <a:off x="1148439" y="1961009"/>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900">
                  <a:solidFill>
                    <a:srgbClr val="FFFFFF"/>
                  </a:solidFill>
                  <a:latin typeface="Poppins"/>
                  <a:ea typeface="Poppins"/>
                  <a:cs typeface="Poppins"/>
                  <a:sym typeface="Poppins"/>
                </a:rPr>
                <a:t>Pada drama tersebut, saya berperan sebagai rakyat Indonesia.</a:t>
              </a:r>
              <a:endParaRPr sz="900">
                <a:solidFill>
                  <a:srgbClr val="FFFFFF"/>
                </a:solidFill>
                <a:latin typeface="Poppins"/>
                <a:ea typeface="Poppins"/>
                <a:cs typeface="Poppins"/>
                <a:sym typeface="Poppins"/>
              </a:endParaRPr>
            </a:p>
          </p:txBody>
        </p:sp>
      </p:grpSp>
      <p:pic>
        <p:nvPicPr>
          <p:cNvPr id="590" name="Google Shape;590;p54"/>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591" name="Google Shape;591;p54"/>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latin typeface="Poppins"/>
                <a:ea typeface="Poppins"/>
                <a:cs typeface="Poppins"/>
                <a:sym typeface="Poppins"/>
              </a:rPr>
              <a:t>Alif Tiara’s Stories</a:t>
            </a:r>
            <a:endParaRPr>
              <a:latin typeface="Poppins"/>
              <a:ea typeface="Poppins"/>
              <a:cs typeface="Poppins"/>
              <a:sym typeface="Poppins"/>
            </a:endParaRPr>
          </a:p>
        </p:txBody>
      </p:sp>
      <p:grpSp>
        <p:nvGrpSpPr>
          <p:cNvPr id="597" name="Google Shape;597;p55"/>
          <p:cNvGrpSpPr/>
          <p:nvPr/>
        </p:nvGrpSpPr>
        <p:grpSpPr>
          <a:xfrm>
            <a:off x="474547" y="951775"/>
            <a:ext cx="1902847" cy="3711155"/>
            <a:chOff x="1118239" y="283725"/>
            <a:chExt cx="2090811" cy="4076400"/>
          </a:xfrm>
        </p:grpSpPr>
        <p:sp>
          <p:nvSpPr>
            <p:cNvPr id="598" name="Google Shape;598;p55"/>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599" name="Google Shape;599;p55"/>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00" name="Google Shape;600;p5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Momen Membanggakan</a:t>
              </a:r>
              <a:endParaRPr sz="3500">
                <a:solidFill>
                  <a:srgbClr val="B02C20"/>
                </a:solidFill>
                <a:latin typeface="Poppins Thin"/>
                <a:ea typeface="Poppins Thin"/>
                <a:cs typeface="Poppins Thin"/>
                <a:sym typeface="Poppins Thin"/>
              </a:endParaRPr>
            </a:p>
          </p:txBody>
        </p:sp>
        <p:sp>
          <p:nvSpPr>
            <p:cNvPr id="601" name="Google Shape;601;p55"/>
            <p:cNvSpPr/>
            <p:nvPr/>
          </p:nvSpPr>
          <p:spPr>
            <a:xfrm>
              <a:off x="1118297" y="1749564"/>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id" sz="900">
                  <a:solidFill>
                    <a:schemeClr val="lt1"/>
                  </a:solidFill>
                  <a:latin typeface="Poppins"/>
                  <a:ea typeface="Poppins"/>
                  <a:cs typeface="Poppins"/>
                  <a:sym typeface="Poppins"/>
                </a:rPr>
                <a:t>Dapat menjadi bagian dari Drama Kolosal Perjuangan Rakyat Indonesia dalam Meraih Kemerdekaan pada acara closing bintal GPTP XV.</a:t>
              </a:r>
              <a:endParaRPr sz="900">
                <a:solidFill>
                  <a:schemeClr val="lt1"/>
                </a:solidFill>
                <a:latin typeface="Poppins"/>
                <a:ea typeface="Poppins"/>
                <a:cs typeface="Poppins"/>
                <a:sym typeface="Poppins"/>
              </a:endParaRPr>
            </a:p>
          </p:txBody>
        </p:sp>
      </p:grpSp>
      <p:grpSp>
        <p:nvGrpSpPr>
          <p:cNvPr id="602" name="Google Shape;602;p55"/>
          <p:cNvGrpSpPr/>
          <p:nvPr/>
        </p:nvGrpSpPr>
        <p:grpSpPr>
          <a:xfrm>
            <a:off x="4741775" y="951775"/>
            <a:ext cx="1870231" cy="3711155"/>
            <a:chOff x="1118239" y="283725"/>
            <a:chExt cx="2090811" cy="4076400"/>
          </a:xfrm>
        </p:grpSpPr>
        <p:sp>
          <p:nvSpPr>
            <p:cNvPr id="603" name="Google Shape;603;p55"/>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04" name="Google Shape;604;p55"/>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05" name="Google Shape;605;p5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Review Kinerja Tim</a:t>
              </a:r>
              <a:endParaRPr sz="3500">
                <a:solidFill>
                  <a:srgbClr val="B02C20"/>
                </a:solidFill>
                <a:latin typeface="Poppins Thin"/>
                <a:ea typeface="Poppins Thin"/>
                <a:cs typeface="Poppins Thin"/>
                <a:sym typeface="Poppins Thin"/>
              </a:endParaRPr>
            </a:p>
          </p:txBody>
        </p:sp>
      </p:grpSp>
      <p:grpSp>
        <p:nvGrpSpPr>
          <p:cNvPr id="606" name="Google Shape;606;p55"/>
          <p:cNvGrpSpPr/>
          <p:nvPr/>
        </p:nvGrpSpPr>
        <p:grpSpPr>
          <a:xfrm>
            <a:off x="6875375" y="951775"/>
            <a:ext cx="1870231" cy="3711155"/>
            <a:chOff x="1118239" y="283725"/>
            <a:chExt cx="2090811" cy="4076400"/>
          </a:xfrm>
        </p:grpSpPr>
        <p:sp>
          <p:nvSpPr>
            <p:cNvPr id="607" name="Google Shape;607;p55"/>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08" name="Google Shape;608;p55"/>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09" name="Google Shape;609;p5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Hal yang Perlu Diperbaiki</a:t>
              </a:r>
              <a:endParaRPr sz="3500">
                <a:solidFill>
                  <a:srgbClr val="B02C20"/>
                </a:solidFill>
                <a:latin typeface="Poppins Thin"/>
                <a:ea typeface="Poppins Thin"/>
                <a:cs typeface="Poppins Thin"/>
                <a:sym typeface="Poppins Thin"/>
              </a:endParaRPr>
            </a:p>
          </p:txBody>
        </p:sp>
      </p:grpSp>
      <p:grpSp>
        <p:nvGrpSpPr>
          <p:cNvPr id="610" name="Google Shape;610;p55"/>
          <p:cNvGrpSpPr/>
          <p:nvPr/>
        </p:nvGrpSpPr>
        <p:grpSpPr>
          <a:xfrm>
            <a:off x="2608175" y="951775"/>
            <a:ext cx="1870231" cy="3711155"/>
            <a:chOff x="1118239" y="283725"/>
            <a:chExt cx="2090811" cy="4076400"/>
          </a:xfrm>
        </p:grpSpPr>
        <p:sp>
          <p:nvSpPr>
            <p:cNvPr id="611" name="Google Shape;611;p55"/>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12" name="Google Shape;612;p55"/>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13" name="Google Shape;613;p5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Peran yang Diambil</a:t>
              </a:r>
              <a:endParaRPr sz="3500">
                <a:solidFill>
                  <a:srgbClr val="B02C20"/>
                </a:solidFill>
                <a:latin typeface="Poppins Thin"/>
                <a:ea typeface="Poppins Thin"/>
                <a:cs typeface="Poppins Thin"/>
                <a:sym typeface="Poppins Thin"/>
              </a:endParaRPr>
            </a:p>
          </p:txBody>
        </p:sp>
      </p:grpSp>
      <p:sp>
        <p:nvSpPr>
          <p:cNvPr id="614" name="Google Shape;614;p55"/>
          <p:cNvSpPr/>
          <p:nvPr/>
        </p:nvSpPr>
        <p:spPr>
          <a:xfrm>
            <a:off x="2608227" y="2286275"/>
            <a:ext cx="1816200" cy="98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900">
                <a:solidFill>
                  <a:schemeClr val="lt1"/>
                </a:solidFill>
                <a:latin typeface="Poppins"/>
                <a:ea typeface="Poppins"/>
                <a:cs typeface="Poppins"/>
                <a:sym typeface="Poppins"/>
              </a:rPr>
              <a:t>Sebagai pemain sound system, yang mana berperan memberikan suara sorakan pada saat adegan tertentu.</a:t>
            </a:r>
            <a:endParaRPr sz="900">
              <a:solidFill>
                <a:schemeClr val="lt1"/>
              </a:solidFill>
              <a:latin typeface="Poppins"/>
              <a:ea typeface="Poppins"/>
              <a:cs typeface="Poppins"/>
              <a:sym typeface="Poppins"/>
            </a:endParaRPr>
          </a:p>
          <a:p>
            <a:pPr indent="0" lvl="0" marL="0" rtl="0" algn="ctr">
              <a:lnSpc>
                <a:spcPct val="115000"/>
              </a:lnSpc>
              <a:spcBef>
                <a:spcPts val="0"/>
              </a:spcBef>
              <a:spcAft>
                <a:spcPts val="0"/>
              </a:spcAft>
              <a:buNone/>
            </a:pPr>
            <a:r>
              <a:t/>
            </a:r>
            <a:endParaRPr sz="900">
              <a:solidFill>
                <a:schemeClr val="lt1"/>
              </a:solidFill>
              <a:latin typeface="Poppins"/>
              <a:ea typeface="Poppins"/>
              <a:cs typeface="Poppins"/>
              <a:sym typeface="Poppins"/>
            </a:endParaRPr>
          </a:p>
        </p:txBody>
      </p:sp>
      <p:sp>
        <p:nvSpPr>
          <p:cNvPr id="615" name="Google Shape;615;p55"/>
          <p:cNvSpPr/>
          <p:nvPr/>
        </p:nvSpPr>
        <p:spPr>
          <a:xfrm>
            <a:off x="4741825" y="2286275"/>
            <a:ext cx="1902900" cy="98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d" sz="900">
                <a:solidFill>
                  <a:srgbClr val="FFFFFF"/>
                </a:solidFill>
                <a:latin typeface="Poppins"/>
                <a:ea typeface="Poppins"/>
                <a:cs typeface="Poppins"/>
                <a:sym typeface="Poppins"/>
              </a:rPr>
              <a:t>Kinerja Drama Kolosal secara keseluruhan sangat bagus. </a:t>
            </a:r>
            <a:endParaRPr sz="900">
              <a:solidFill>
                <a:srgbClr val="FFFFFF"/>
              </a:solidFill>
              <a:latin typeface="Poppins"/>
              <a:ea typeface="Poppins"/>
              <a:cs typeface="Poppins"/>
              <a:sym typeface="Poppins"/>
            </a:endParaRPr>
          </a:p>
          <a:p>
            <a:pPr indent="-285750" lvl="0" marL="457200" rtl="0" algn="l">
              <a:lnSpc>
                <a:spcPct val="115000"/>
              </a:lnSpc>
              <a:spcBef>
                <a:spcPts val="0"/>
              </a:spcBef>
              <a:spcAft>
                <a:spcPts val="0"/>
              </a:spcAft>
              <a:buClr>
                <a:schemeClr val="lt1"/>
              </a:buClr>
              <a:buSzPts val="900"/>
              <a:buFont typeface="Poppins"/>
              <a:buChar char="●"/>
            </a:pPr>
            <a:r>
              <a:rPr lang="id" sz="900">
                <a:solidFill>
                  <a:schemeClr val="lt1"/>
                </a:solidFill>
                <a:latin typeface="Poppins"/>
                <a:ea typeface="Poppins"/>
                <a:cs typeface="Poppins"/>
                <a:sym typeface="Poppins"/>
              </a:rPr>
              <a:t>Seluruh anggota memerankan bagiannya dengan serius dan totalitas.</a:t>
            </a:r>
            <a:endParaRPr sz="900">
              <a:solidFill>
                <a:srgbClr val="FFFFFF"/>
              </a:solidFill>
              <a:latin typeface="Poppins"/>
              <a:ea typeface="Poppins"/>
              <a:cs typeface="Poppins"/>
              <a:sym typeface="Poppins"/>
            </a:endParaRPr>
          </a:p>
          <a:p>
            <a:pPr indent="-285750" lvl="0" marL="457200" rtl="0" algn="l">
              <a:lnSpc>
                <a:spcPct val="115000"/>
              </a:lnSpc>
              <a:spcBef>
                <a:spcPts val="0"/>
              </a:spcBef>
              <a:spcAft>
                <a:spcPts val="0"/>
              </a:spcAft>
              <a:buClr>
                <a:srgbClr val="FFFFFF"/>
              </a:buClr>
              <a:buSzPts val="900"/>
              <a:buFont typeface="Poppins"/>
              <a:buChar char="●"/>
            </a:pPr>
            <a:r>
              <a:rPr lang="id" sz="900">
                <a:solidFill>
                  <a:srgbClr val="FFFFFF"/>
                </a:solidFill>
                <a:latin typeface="Poppins"/>
                <a:ea typeface="Poppins"/>
                <a:cs typeface="Poppins"/>
                <a:sym typeface="Poppins"/>
              </a:rPr>
              <a:t>Koreografi sangat sesuai dengan narasi yang diceritakan.</a:t>
            </a:r>
            <a:endParaRPr sz="900">
              <a:solidFill>
                <a:srgbClr val="FFFFFF"/>
              </a:solidFill>
              <a:latin typeface="Poppins"/>
              <a:ea typeface="Poppins"/>
              <a:cs typeface="Poppins"/>
              <a:sym typeface="Poppins"/>
            </a:endParaRPr>
          </a:p>
          <a:p>
            <a:pPr indent="-285750" lvl="0" marL="457200" rtl="0" algn="l">
              <a:lnSpc>
                <a:spcPct val="115000"/>
              </a:lnSpc>
              <a:spcBef>
                <a:spcPts val="0"/>
              </a:spcBef>
              <a:spcAft>
                <a:spcPts val="0"/>
              </a:spcAft>
              <a:buClr>
                <a:srgbClr val="FFFFFF"/>
              </a:buClr>
              <a:buSzPts val="900"/>
              <a:buFont typeface="Poppins"/>
              <a:buChar char="●"/>
            </a:pPr>
            <a:r>
              <a:rPr lang="id" sz="900">
                <a:solidFill>
                  <a:srgbClr val="FFFFFF"/>
                </a:solidFill>
                <a:latin typeface="Poppins"/>
                <a:ea typeface="Poppins"/>
                <a:cs typeface="Poppins"/>
                <a:sym typeface="Poppins"/>
              </a:rPr>
              <a:t>Narasi cukup hebat dalam menceritakan momen bersejarah di waktu yang singkat.</a:t>
            </a:r>
            <a:endParaRPr sz="900">
              <a:solidFill>
                <a:srgbClr val="FFFFFF"/>
              </a:solidFill>
              <a:latin typeface="Poppins"/>
              <a:ea typeface="Poppins"/>
              <a:cs typeface="Poppins"/>
              <a:sym typeface="Poppins"/>
            </a:endParaRPr>
          </a:p>
        </p:txBody>
      </p:sp>
      <p:sp>
        <p:nvSpPr>
          <p:cNvPr id="616" name="Google Shape;616;p55"/>
          <p:cNvSpPr/>
          <p:nvPr/>
        </p:nvSpPr>
        <p:spPr>
          <a:xfrm>
            <a:off x="6875425" y="2286275"/>
            <a:ext cx="1956900" cy="9882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FFFFFF"/>
              </a:buClr>
              <a:buSzPts val="900"/>
              <a:buFont typeface="Poppins"/>
              <a:buChar char="●"/>
            </a:pPr>
            <a:r>
              <a:rPr lang="id" sz="900">
                <a:solidFill>
                  <a:srgbClr val="FFFFFF"/>
                </a:solidFill>
                <a:latin typeface="Poppins"/>
                <a:ea typeface="Poppins"/>
                <a:cs typeface="Poppins"/>
                <a:sym typeface="Poppins"/>
              </a:rPr>
              <a:t>Waktu latihan dapat ditambah sehingga drama dapat terlihat lebih matang</a:t>
            </a:r>
            <a:endParaRPr sz="900">
              <a:solidFill>
                <a:srgbClr val="FFFFFF"/>
              </a:solidFill>
              <a:latin typeface="Poppins"/>
              <a:ea typeface="Poppins"/>
              <a:cs typeface="Poppins"/>
              <a:sym typeface="Poppins"/>
            </a:endParaRPr>
          </a:p>
          <a:p>
            <a:pPr indent="-285750" lvl="0" marL="457200" rtl="0" algn="l">
              <a:lnSpc>
                <a:spcPct val="115000"/>
              </a:lnSpc>
              <a:spcBef>
                <a:spcPts val="0"/>
              </a:spcBef>
              <a:spcAft>
                <a:spcPts val="0"/>
              </a:spcAft>
              <a:buClr>
                <a:srgbClr val="FFFFFF"/>
              </a:buClr>
              <a:buSzPts val="900"/>
              <a:buFont typeface="Poppins"/>
              <a:buChar char="●"/>
            </a:pPr>
            <a:r>
              <a:rPr lang="id" sz="900">
                <a:solidFill>
                  <a:srgbClr val="FFFFFF"/>
                </a:solidFill>
                <a:latin typeface="Poppins"/>
                <a:ea typeface="Poppins"/>
                <a:cs typeface="Poppins"/>
                <a:sym typeface="Poppins"/>
              </a:rPr>
              <a:t>Kekondusifan saat latihan  kadang masih kurang terutama saat awal latihan</a:t>
            </a:r>
            <a:endParaRPr sz="900">
              <a:solidFill>
                <a:srgbClr val="FFFFFF"/>
              </a:solidFill>
              <a:latin typeface="Poppins"/>
              <a:ea typeface="Poppins"/>
              <a:cs typeface="Poppins"/>
              <a:sym typeface="Poppins"/>
            </a:endParaRPr>
          </a:p>
          <a:p>
            <a:pPr indent="-285750" lvl="0" marL="457200" rtl="0" algn="l">
              <a:lnSpc>
                <a:spcPct val="115000"/>
              </a:lnSpc>
              <a:spcBef>
                <a:spcPts val="0"/>
              </a:spcBef>
              <a:spcAft>
                <a:spcPts val="0"/>
              </a:spcAft>
              <a:buClr>
                <a:srgbClr val="FFFFFF"/>
              </a:buClr>
              <a:buSzPts val="900"/>
              <a:buFont typeface="Poppins"/>
              <a:buChar char="●"/>
            </a:pPr>
            <a:r>
              <a:rPr lang="id" sz="900">
                <a:solidFill>
                  <a:srgbClr val="FFFFFF"/>
                </a:solidFill>
                <a:latin typeface="Poppins"/>
                <a:ea typeface="Poppins"/>
                <a:cs typeface="Poppins"/>
                <a:sym typeface="Poppins"/>
              </a:rPr>
              <a:t>Properti mungkin dapat telah disediakan saat latihan terakhir menjelang tampil </a:t>
            </a:r>
            <a:endParaRPr sz="900">
              <a:solidFill>
                <a:srgbClr val="FFFFFF"/>
              </a:solidFill>
              <a:latin typeface="Poppins"/>
              <a:ea typeface="Poppins"/>
              <a:cs typeface="Poppins"/>
              <a:sym typeface="Poppins"/>
            </a:endParaRPr>
          </a:p>
        </p:txBody>
      </p:sp>
      <p:pic>
        <p:nvPicPr>
          <p:cNvPr id="617" name="Google Shape;617;p55"/>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618" name="Google Shape;618;p55"/>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latin typeface="Poppins"/>
                <a:ea typeface="Poppins"/>
                <a:cs typeface="Poppins"/>
                <a:sym typeface="Poppins"/>
              </a:rPr>
              <a:t>Filia’s Stories</a:t>
            </a:r>
            <a:endParaRPr>
              <a:latin typeface="Poppins"/>
              <a:ea typeface="Poppins"/>
              <a:cs typeface="Poppins"/>
              <a:sym typeface="Poppins"/>
            </a:endParaRPr>
          </a:p>
        </p:txBody>
      </p:sp>
      <p:grpSp>
        <p:nvGrpSpPr>
          <p:cNvPr id="624" name="Google Shape;624;p56"/>
          <p:cNvGrpSpPr/>
          <p:nvPr/>
        </p:nvGrpSpPr>
        <p:grpSpPr>
          <a:xfrm>
            <a:off x="474575" y="951775"/>
            <a:ext cx="1870231" cy="3711155"/>
            <a:chOff x="1118239" y="283725"/>
            <a:chExt cx="2090811" cy="4076400"/>
          </a:xfrm>
        </p:grpSpPr>
        <p:sp>
          <p:nvSpPr>
            <p:cNvPr id="625" name="Google Shape;625;p56"/>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26" name="Google Shape;626;p56"/>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27" name="Google Shape;627;p56"/>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Momen Membanggakan</a:t>
              </a:r>
              <a:endParaRPr sz="3500">
                <a:solidFill>
                  <a:srgbClr val="B02C20"/>
                </a:solidFill>
                <a:latin typeface="Poppins Thin"/>
                <a:ea typeface="Poppins Thin"/>
                <a:cs typeface="Poppins Thin"/>
                <a:sym typeface="Poppins Thin"/>
              </a:endParaRPr>
            </a:p>
          </p:txBody>
        </p:sp>
        <p:sp>
          <p:nvSpPr>
            <p:cNvPr id="628" name="Google Shape;628;p56"/>
            <p:cNvSpPr/>
            <p:nvPr/>
          </p:nvSpPr>
          <p:spPr>
            <a:xfrm>
              <a:off x="1178638" y="1779221"/>
              <a:ext cx="2030400" cy="1085400"/>
            </a:xfrm>
            <a:prstGeom prst="rect">
              <a:avLst/>
            </a:prstGeom>
            <a:noFill/>
            <a:ln>
              <a:noFill/>
            </a:ln>
          </p:spPr>
          <p:txBody>
            <a:bodyPr anchorCtr="0" anchor="t" bIns="91425" lIns="91425" spcFirstLastPara="1" rIns="91425" wrap="square" tIns="91425">
              <a:noAutofit/>
            </a:bodyPr>
            <a:lstStyle/>
            <a:p>
              <a:pPr indent="-140799" lvl="0" marL="179999" rtl="0" algn="l">
                <a:lnSpc>
                  <a:spcPct val="115000"/>
                </a:lnSpc>
                <a:spcBef>
                  <a:spcPts val="0"/>
                </a:spcBef>
                <a:spcAft>
                  <a:spcPts val="0"/>
                </a:spcAft>
                <a:buClr>
                  <a:srgbClr val="FFFFFF"/>
                </a:buClr>
                <a:buSzPts val="800"/>
                <a:buFont typeface="Poppins"/>
                <a:buChar char="●"/>
              </a:pPr>
              <a:r>
                <a:rPr lang="id" sz="800">
                  <a:solidFill>
                    <a:srgbClr val="FFFFFF"/>
                  </a:solidFill>
                  <a:latin typeface="Poppins"/>
                  <a:ea typeface="Poppins"/>
                  <a:cs typeface="Poppins"/>
                  <a:sym typeface="Poppins"/>
                </a:rPr>
                <a:t>Menjadi bagian dari GPTP XV yang menjadikan saya sebagai pribadi yang lebih disiplin dan siap menghadapi berbagai dinamika perubahan</a:t>
              </a:r>
              <a:endParaRPr sz="800">
                <a:solidFill>
                  <a:srgbClr val="FFFFFF"/>
                </a:solidFill>
                <a:latin typeface="Poppins"/>
                <a:ea typeface="Poppins"/>
                <a:cs typeface="Poppins"/>
                <a:sym typeface="Poppins"/>
              </a:endParaRPr>
            </a:p>
            <a:p>
              <a:pPr indent="-140799" lvl="0" marL="179999" rtl="0" algn="l">
                <a:lnSpc>
                  <a:spcPct val="115000"/>
                </a:lnSpc>
                <a:spcBef>
                  <a:spcPts val="0"/>
                </a:spcBef>
                <a:spcAft>
                  <a:spcPts val="0"/>
                </a:spcAft>
                <a:buClr>
                  <a:srgbClr val="FFFFFF"/>
                </a:buClr>
                <a:buSzPts val="800"/>
                <a:buFont typeface="Poppins"/>
                <a:buChar char="●"/>
              </a:pPr>
              <a:r>
                <a:rPr lang="id" sz="800">
                  <a:solidFill>
                    <a:srgbClr val="FFFFFF"/>
                  </a:solidFill>
                  <a:latin typeface="Poppins"/>
                  <a:ea typeface="Poppins"/>
                  <a:cs typeface="Poppins"/>
                  <a:sym typeface="Poppins"/>
                </a:rPr>
                <a:t>Bangga memiliki teman dari berbagai background</a:t>
              </a:r>
              <a:endParaRPr sz="800">
                <a:solidFill>
                  <a:srgbClr val="FFFFFF"/>
                </a:solidFill>
                <a:latin typeface="Poppins"/>
                <a:ea typeface="Poppins"/>
                <a:cs typeface="Poppins"/>
                <a:sym typeface="Poppins"/>
              </a:endParaRPr>
            </a:p>
            <a:p>
              <a:pPr indent="-140799" lvl="0" marL="179999" rtl="0" algn="l">
                <a:lnSpc>
                  <a:spcPct val="115000"/>
                </a:lnSpc>
                <a:spcBef>
                  <a:spcPts val="0"/>
                </a:spcBef>
                <a:spcAft>
                  <a:spcPts val="0"/>
                </a:spcAft>
                <a:buClr>
                  <a:srgbClr val="FFFFFF"/>
                </a:buClr>
                <a:buSzPts val="800"/>
                <a:buFont typeface="Poppins"/>
                <a:buChar char="●"/>
              </a:pPr>
              <a:r>
                <a:rPr lang="id" sz="800">
                  <a:solidFill>
                    <a:srgbClr val="FFFFFF"/>
                  </a:solidFill>
                  <a:latin typeface="Poppins"/>
                  <a:ea typeface="Poppins"/>
                  <a:cs typeface="Poppins"/>
                  <a:sym typeface="Poppins"/>
                </a:rPr>
                <a:t>Menjadi bagian dari drama kolosal pada saat penutupan bina mental.</a:t>
              </a:r>
              <a:endParaRPr sz="8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r>
                <a:t/>
              </a:r>
              <a:endParaRPr sz="800">
                <a:solidFill>
                  <a:srgbClr val="FFFFFF"/>
                </a:solidFill>
                <a:latin typeface="Poppins"/>
                <a:ea typeface="Poppins"/>
                <a:cs typeface="Poppins"/>
                <a:sym typeface="Poppins"/>
              </a:endParaRPr>
            </a:p>
          </p:txBody>
        </p:sp>
      </p:grpSp>
      <p:grpSp>
        <p:nvGrpSpPr>
          <p:cNvPr id="629" name="Google Shape;629;p56"/>
          <p:cNvGrpSpPr/>
          <p:nvPr/>
        </p:nvGrpSpPr>
        <p:grpSpPr>
          <a:xfrm>
            <a:off x="6875375" y="951775"/>
            <a:ext cx="1870231" cy="3711155"/>
            <a:chOff x="1118239" y="283725"/>
            <a:chExt cx="2090811" cy="4076400"/>
          </a:xfrm>
        </p:grpSpPr>
        <p:sp>
          <p:nvSpPr>
            <p:cNvPr id="630" name="Google Shape;630;p56"/>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31" name="Google Shape;631;p56"/>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32" name="Google Shape;632;p56"/>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Hal yang Perlu Diperbaiki</a:t>
              </a:r>
              <a:endParaRPr sz="3500">
                <a:solidFill>
                  <a:srgbClr val="B02C20"/>
                </a:solidFill>
                <a:latin typeface="Poppins Thin"/>
                <a:ea typeface="Poppins Thin"/>
                <a:cs typeface="Poppins Thin"/>
                <a:sym typeface="Poppins Thin"/>
              </a:endParaRPr>
            </a:p>
          </p:txBody>
        </p:sp>
      </p:grpSp>
      <p:grpSp>
        <p:nvGrpSpPr>
          <p:cNvPr id="633" name="Google Shape;633;p56"/>
          <p:cNvGrpSpPr/>
          <p:nvPr/>
        </p:nvGrpSpPr>
        <p:grpSpPr>
          <a:xfrm>
            <a:off x="4741775" y="951775"/>
            <a:ext cx="1870231" cy="3711155"/>
            <a:chOff x="1118239" y="283725"/>
            <a:chExt cx="2090811" cy="4076400"/>
          </a:xfrm>
        </p:grpSpPr>
        <p:sp>
          <p:nvSpPr>
            <p:cNvPr id="634" name="Google Shape;634;p56"/>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35" name="Google Shape;635;p56"/>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36" name="Google Shape;636;p56"/>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Review Kinerja Tim</a:t>
              </a:r>
              <a:endParaRPr sz="3500">
                <a:solidFill>
                  <a:srgbClr val="B02C20"/>
                </a:solidFill>
                <a:latin typeface="Poppins Thin"/>
                <a:ea typeface="Poppins Thin"/>
                <a:cs typeface="Poppins Thin"/>
                <a:sym typeface="Poppins Thin"/>
              </a:endParaRPr>
            </a:p>
          </p:txBody>
        </p:sp>
      </p:grpSp>
      <p:grpSp>
        <p:nvGrpSpPr>
          <p:cNvPr id="637" name="Google Shape;637;p56"/>
          <p:cNvGrpSpPr/>
          <p:nvPr/>
        </p:nvGrpSpPr>
        <p:grpSpPr>
          <a:xfrm>
            <a:off x="2608175" y="951775"/>
            <a:ext cx="1870231" cy="3711155"/>
            <a:chOff x="1118239" y="283725"/>
            <a:chExt cx="2090811" cy="4076400"/>
          </a:xfrm>
        </p:grpSpPr>
        <p:sp>
          <p:nvSpPr>
            <p:cNvPr id="638" name="Google Shape;638;p56"/>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39" name="Google Shape;639;p56"/>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40" name="Google Shape;640;p56"/>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Peran yang Diambil</a:t>
              </a:r>
              <a:endParaRPr sz="3500">
                <a:solidFill>
                  <a:srgbClr val="B02C20"/>
                </a:solidFill>
                <a:latin typeface="Poppins Thin"/>
                <a:ea typeface="Poppins Thin"/>
                <a:cs typeface="Poppins Thin"/>
                <a:sym typeface="Poppins Thin"/>
              </a:endParaRPr>
            </a:p>
          </p:txBody>
        </p:sp>
      </p:grpSp>
      <p:sp>
        <p:nvSpPr>
          <p:cNvPr id="641" name="Google Shape;641;p56"/>
          <p:cNvSpPr/>
          <p:nvPr/>
        </p:nvSpPr>
        <p:spPr>
          <a:xfrm>
            <a:off x="2635189" y="2313250"/>
            <a:ext cx="1816200" cy="98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800">
                <a:solidFill>
                  <a:srgbClr val="FFFFFF"/>
                </a:solidFill>
                <a:latin typeface="Poppins"/>
                <a:ea typeface="Poppins"/>
                <a:cs typeface="Poppins"/>
                <a:sym typeface="Poppins"/>
              </a:rPr>
              <a:t>Berperan menjadi sound machine saat drama kolosal penutupan bina mental</a:t>
            </a:r>
            <a:endParaRPr sz="800">
              <a:solidFill>
                <a:srgbClr val="FFFFFF"/>
              </a:solidFill>
              <a:latin typeface="Poppins"/>
              <a:ea typeface="Poppins"/>
              <a:cs typeface="Poppins"/>
              <a:sym typeface="Poppins"/>
            </a:endParaRPr>
          </a:p>
        </p:txBody>
      </p:sp>
      <p:sp>
        <p:nvSpPr>
          <p:cNvPr id="642" name="Google Shape;642;p56"/>
          <p:cNvSpPr/>
          <p:nvPr/>
        </p:nvSpPr>
        <p:spPr>
          <a:xfrm>
            <a:off x="4755277" y="2313250"/>
            <a:ext cx="1816200" cy="98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800">
                <a:solidFill>
                  <a:srgbClr val="FFFFFF"/>
                </a:solidFill>
                <a:latin typeface="Poppins"/>
                <a:ea typeface="Poppins"/>
                <a:cs typeface="Poppins"/>
                <a:sym typeface="Poppins"/>
              </a:rPr>
              <a:t>Tim drama kolosal sudah bekerja dengan sangat baik mengingat waktu dan alat komunikasi yang sangat minim.</a:t>
            </a:r>
            <a:endParaRPr sz="800">
              <a:solidFill>
                <a:srgbClr val="FFFFFF"/>
              </a:solidFill>
              <a:latin typeface="Poppins"/>
              <a:ea typeface="Poppins"/>
              <a:cs typeface="Poppins"/>
              <a:sym typeface="Poppins"/>
            </a:endParaRPr>
          </a:p>
        </p:txBody>
      </p:sp>
      <p:sp>
        <p:nvSpPr>
          <p:cNvPr id="643" name="Google Shape;643;p56"/>
          <p:cNvSpPr/>
          <p:nvPr/>
        </p:nvSpPr>
        <p:spPr>
          <a:xfrm>
            <a:off x="6929402" y="2313250"/>
            <a:ext cx="1816200" cy="98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800">
                <a:solidFill>
                  <a:srgbClr val="FFFFFF"/>
                </a:solidFill>
                <a:latin typeface="Poppins"/>
                <a:ea typeface="Poppins"/>
                <a:cs typeface="Poppins"/>
                <a:sym typeface="Poppins"/>
              </a:rPr>
              <a:t>Waktu yang lebih panjang untuk latihan agar drama kolosal bisa menjadi lebih baik lagi </a:t>
            </a:r>
            <a:endParaRPr sz="800">
              <a:solidFill>
                <a:srgbClr val="FFFFFF"/>
              </a:solidFill>
              <a:latin typeface="Poppins"/>
              <a:ea typeface="Poppins"/>
              <a:cs typeface="Poppins"/>
              <a:sym typeface="Poppins"/>
            </a:endParaRPr>
          </a:p>
        </p:txBody>
      </p:sp>
      <p:pic>
        <p:nvPicPr>
          <p:cNvPr id="644" name="Google Shape;644;p56"/>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645" name="Google Shape;645;p56"/>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latin typeface="Poppins"/>
                <a:ea typeface="Poppins"/>
                <a:cs typeface="Poppins"/>
                <a:sym typeface="Poppins"/>
              </a:rPr>
              <a:t>Shelly’s Stories</a:t>
            </a:r>
            <a:endParaRPr>
              <a:latin typeface="Poppins"/>
              <a:ea typeface="Poppins"/>
              <a:cs typeface="Poppins"/>
              <a:sym typeface="Poppins"/>
            </a:endParaRPr>
          </a:p>
        </p:txBody>
      </p:sp>
      <p:grpSp>
        <p:nvGrpSpPr>
          <p:cNvPr id="651" name="Google Shape;651;p57"/>
          <p:cNvGrpSpPr/>
          <p:nvPr/>
        </p:nvGrpSpPr>
        <p:grpSpPr>
          <a:xfrm>
            <a:off x="474575" y="951775"/>
            <a:ext cx="1870231" cy="3711155"/>
            <a:chOff x="1118239" y="283725"/>
            <a:chExt cx="2090811" cy="4076400"/>
          </a:xfrm>
        </p:grpSpPr>
        <p:sp>
          <p:nvSpPr>
            <p:cNvPr id="652" name="Google Shape;652;p57"/>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53" name="Google Shape;653;p57"/>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54" name="Google Shape;654;p57"/>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Momen Membanggakan</a:t>
              </a:r>
              <a:endParaRPr sz="3500">
                <a:solidFill>
                  <a:srgbClr val="B02C20"/>
                </a:solidFill>
                <a:latin typeface="Poppins Thin"/>
                <a:ea typeface="Poppins Thin"/>
                <a:cs typeface="Poppins Thin"/>
                <a:sym typeface="Poppins Thin"/>
              </a:endParaRPr>
            </a:p>
          </p:txBody>
        </p:sp>
        <p:sp>
          <p:nvSpPr>
            <p:cNvPr id="655" name="Google Shape;655;p57"/>
            <p:cNvSpPr/>
            <p:nvPr/>
          </p:nvSpPr>
          <p:spPr>
            <a:xfrm>
              <a:off x="1118297" y="1833263"/>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id" sz="900">
                  <a:solidFill>
                    <a:schemeClr val="lt1"/>
                  </a:solidFill>
                  <a:latin typeface="Poppins"/>
                  <a:ea typeface="Poppins"/>
                  <a:cs typeface="Poppins"/>
                  <a:sym typeface="Poppins"/>
                </a:rPr>
                <a:t>Bisa berkontribusi menjadi tim sound machine saat persembahan kolosal pada acara bintal.</a:t>
              </a:r>
              <a:endParaRPr sz="900">
                <a:solidFill>
                  <a:schemeClr val="lt1"/>
                </a:solidFill>
                <a:latin typeface="Poppins"/>
                <a:ea typeface="Poppins"/>
                <a:cs typeface="Poppins"/>
                <a:sym typeface="Poppins"/>
              </a:endParaRPr>
            </a:p>
          </p:txBody>
        </p:sp>
      </p:grpSp>
      <p:grpSp>
        <p:nvGrpSpPr>
          <p:cNvPr id="656" name="Google Shape;656;p57"/>
          <p:cNvGrpSpPr/>
          <p:nvPr/>
        </p:nvGrpSpPr>
        <p:grpSpPr>
          <a:xfrm>
            <a:off x="4741775" y="951775"/>
            <a:ext cx="1870231" cy="3711155"/>
            <a:chOff x="1118239" y="283725"/>
            <a:chExt cx="2090811" cy="4076400"/>
          </a:xfrm>
        </p:grpSpPr>
        <p:sp>
          <p:nvSpPr>
            <p:cNvPr id="657" name="Google Shape;657;p57"/>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58" name="Google Shape;658;p57"/>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59" name="Google Shape;659;p57"/>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Review Kinerja Tim</a:t>
              </a:r>
              <a:endParaRPr sz="3500">
                <a:solidFill>
                  <a:srgbClr val="B02C20"/>
                </a:solidFill>
                <a:latin typeface="Poppins Thin"/>
                <a:ea typeface="Poppins Thin"/>
                <a:cs typeface="Poppins Thin"/>
                <a:sym typeface="Poppins Thin"/>
              </a:endParaRPr>
            </a:p>
          </p:txBody>
        </p:sp>
        <p:sp>
          <p:nvSpPr>
            <p:cNvPr id="660" name="Google Shape;660;p57"/>
            <p:cNvSpPr/>
            <p:nvPr/>
          </p:nvSpPr>
          <p:spPr>
            <a:xfrm>
              <a:off x="1118297" y="1833263"/>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id" sz="900">
                  <a:solidFill>
                    <a:schemeClr val="lt1"/>
                  </a:solidFill>
                  <a:latin typeface="Poppins"/>
                  <a:ea typeface="Poppins"/>
                  <a:cs typeface="Poppins"/>
                  <a:sym typeface="Poppins"/>
                </a:rPr>
                <a:t>Persiapan waktu untuk tim kolosal hanya sedikit, sehingga kurang maksimal. Selain itu, terdapat dialog yang kurang pada saat hari H karena waktu yang pendek.</a:t>
              </a:r>
              <a:endParaRPr sz="900">
                <a:solidFill>
                  <a:schemeClr val="lt1"/>
                </a:solidFill>
                <a:latin typeface="Poppins"/>
                <a:ea typeface="Poppins"/>
                <a:cs typeface="Poppins"/>
                <a:sym typeface="Poppins"/>
              </a:endParaRPr>
            </a:p>
          </p:txBody>
        </p:sp>
      </p:grpSp>
      <p:grpSp>
        <p:nvGrpSpPr>
          <p:cNvPr id="661" name="Google Shape;661;p57"/>
          <p:cNvGrpSpPr/>
          <p:nvPr/>
        </p:nvGrpSpPr>
        <p:grpSpPr>
          <a:xfrm>
            <a:off x="6875375" y="951775"/>
            <a:ext cx="1870231" cy="3711155"/>
            <a:chOff x="1118239" y="283725"/>
            <a:chExt cx="2090811" cy="4076400"/>
          </a:xfrm>
        </p:grpSpPr>
        <p:sp>
          <p:nvSpPr>
            <p:cNvPr id="662" name="Google Shape;662;p57"/>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63" name="Google Shape;663;p57"/>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64" name="Google Shape;664;p57"/>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Hal yang Perlu Diperbaiki</a:t>
              </a:r>
              <a:endParaRPr sz="3500">
                <a:solidFill>
                  <a:srgbClr val="B02C20"/>
                </a:solidFill>
                <a:latin typeface="Poppins Thin"/>
                <a:ea typeface="Poppins Thin"/>
                <a:cs typeface="Poppins Thin"/>
                <a:sym typeface="Poppins Thin"/>
              </a:endParaRPr>
            </a:p>
          </p:txBody>
        </p:sp>
        <p:sp>
          <p:nvSpPr>
            <p:cNvPr id="665" name="Google Shape;665;p57"/>
            <p:cNvSpPr/>
            <p:nvPr/>
          </p:nvSpPr>
          <p:spPr>
            <a:xfrm>
              <a:off x="1118297" y="1833263"/>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id" sz="900">
                  <a:solidFill>
                    <a:schemeClr val="lt1"/>
                  </a:solidFill>
                  <a:latin typeface="Poppins"/>
                  <a:ea typeface="Poppins"/>
                  <a:cs typeface="Poppins"/>
                  <a:sym typeface="Poppins"/>
                </a:rPr>
                <a:t>Membutuhkan waktu latihan yang lebih banyak agar penampilannya bisa lebih baik. </a:t>
              </a:r>
              <a:endParaRPr sz="900">
                <a:solidFill>
                  <a:schemeClr val="lt1"/>
                </a:solidFill>
                <a:latin typeface="Poppins"/>
                <a:ea typeface="Poppins"/>
                <a:cs typeface="Poppins"/>
                <a:sym typeface="Poppins"/>
              </a:endParaRPr>
            </a:p>
          </p:txBody>
        </p:sp>
      </p:grpSp>
      <p:grpSp>
        <p:nvGrpSpPr>
          <p:cNvPr id="666" name="Google Shape;666;p57"/>
          <p:cNvGrpSpPr/>
          <p:nvPr/>
        </p:nvGrpSpPr>
        <p:grpSpPr>
          <a:xfrm>
            <a:off x="2608175" y="951775"/>
            <a:ext cx="1870231" cy="3711155"/>
            <a:chOff x="1118239" y="283725"/>
            <a:chExt cx="2090811" cy="4076400"/>
          </a:xfrm>
        </p:grpSpPr>
        <p:sp>
          <p:nvSpPr>
            <p:cNvPr id="667" name="Google Shape;667;p57"/>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68" name="Google Shape;668;p57"/>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69" name="Google Shape;669;p57"/>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Peran yang Diambil</a:t>
              </a:r>
              <a:endParaRPr sz="3500">
                <a:solidFill>
                  <a:srgbClr val="B02C20"/>
                </a:solidFill>
                <a:latin typeface="Poppins Thin"/>
                <a:ea typeface="Poppins Thin"/>
                <a:cs typeface="Poppins Thin"/>
                <a:sym typeface="Poppins Thin"/>
              </a:endParaRPr>
            </a:p>
          </p:txBody>
        </p:sp>
        <p:sp>
          <p:nvSpPr>
            <p:cNvPr id="670" name="Google Shape;670;p57"/>
            <p:cNvSpPr/>
            <p:nvPr/>
          </p:nvSpPr>
          <p:spPr>
            <a:xfrm>
              <a:off x="1118297" y="1833263"/>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id" sz="900">
                  <a:solidFill>
                    <a:schemeClr val="lt1"/>
                  </a:solidFill>
                  <a:latin typeface="Poppins"/>
                  <a:ea typeface="Poppins"/>
                  <a:cs typeface="Poppins"/>
                  <a:sym typeface="Poppins"/>
                </a:rPr>
                <a:t>Menjadi sound machine saat drama kolosal.</a:t>
              </a:r>
              <a:endParaRPr sz="900">
                <a:solidFill>
                  <a:schemeClr val="lt1"/>
                </a:solidFill>
                <a:latin typeface="Poppins"/>
                <a:ea typeface="Poppins"/>
                <a:cs typeface="Poppins"/>
                <a:sym typeface="Poppins"/>
              </a:endParaRPr>
            </a:p>
          </p:txBody>
        </p:sp>
      </p:grpSp>
      <p:pic>
        <p:nvPicPr>
          <p:cNvPr id="671" name="Google Shape;671;p57"/>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672" name="Google Shape;672;p57"/>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latin typeface="Poppins"/>
                <a:ea typeface="Poppins"/>
                <a:cs typeface="Poppins"/>
                <a:sym typeface="Poppins"/>
              </a:rPr>
              <a:t>Louis Alfin’s Stories</a:t>
            </a:r>
            <a:endParaRPr>
              <a:latin typeface="Poppins"/>
              <a:ea typeface="Poppins"/>
              <a:cs typeface="Poppins"/>
              <a:sym typeface="Poppins"/>
            </a:endParaRPr>
          </a:p>
        </p:txBody>
      </p:sp>
      <p:grpSp>
        <p:nvGrpSpPr>
          <p:cNvPr id="678" name="Google Shape;678;p58"/>
          <p:cNvGrpSpPr/>
          <p:nvPr/>
        </p:nvGrpSpPr>
        <p:grpSpPr>
          <a:xfrm>
            <a:off x="474575" y="951775"/>
            <a:ext cx="1870231" cy="3711155"/>
            <a:chOff x="1118239" y="283725"/>
            <a:chExt cx="2090811" cy="4076400"/>
          </a:xfrm>
        </p:grpSpPr>
        <p:sp>
          <p:nvSpPr>
            <p:cNvPr id="679" name="Google Shape;679;p58"/>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80" name="Google Shape;680;p58"/>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81" name="Google Shape;681;p5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Momen Membanggakan</a:t>
              </a:r>
              <a:endParaRPr sz="3500">
                <a:solidFill>
                  <a:srgbClr val="B02C20"/>
                </a:solidFill>
                <a:latin typeface="Poppins Thin"/>
                <a:ea typeface="Poppins Thin"/>
                <a:cs typeface="Poppins Thin"/>
                <a:sym typeface="Poppins Thin"/>
              </a:endParaRPr>
            </a:p>
          </p:txBody>
        </p:sp>
        <p:sp>
          <p:nvSpPr>
            <p:cNvPr id="682" name="Google Shape;682;p58"/>
            <p:cNvSpPr/>
            <p:nvPr/>
          </p:nvSpPr>
          <p:spPr>
            <a:xfrm>
              <a:off x="1118297" y="1833263"/>
              <a:ext cx="2030400" cy="108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900">
                  <a:solidFill>
                    <a:srgbClr val="FFFFFF"/>
                  </a:solidFill>
                  <a:latin typeface="Poppins"/>
                  <a:ea typeface="Poppins"/>
                  <a:cs typeface="Poppins"/>
                  <a:sym typeface="Poppins"/>
                </a:rPr>
                <a:t>Membantu angkatan sebagai tim komunikasi dalam menjembatani aspirasi angkatan.</a:t>
              </a:r>
              <a:endParaRPr sz="900">
                <a:solidFill>
                  <a:srgbClr val="FFFFFF"/>
                </a:solidFill>
                <a:latin typeface="Poppins"/>
                <a:ea typeface="Poppins"/>
                <a:cs typeface="Poppins"/>
                <a:sym typeface="Poppins"/>
              </a:endParaRPr>
            </a:p>
          </p:txBody>
        </p:sp>
      </p:grpSp>
      <p:grpSp>
        <p:nvGrpSpPr>
          <p:cNvPr id="683" name="Google Shape;683;p58"/>
          <p:cNvGrpSpPr/>
          <p:nvPr/>
        </p:nvGrpSpPr>
        <p:grpSpPr>
          <a:xfrm>
            <a:off x="4741775" y="951775"/>
            <a:ext cx="1870231" cy="3711155"/>
            <a:chOff x="1118239" y="283725"/>
            <a:chExt cx="2090811" cy="4076400"/>
          </a:xfrm>
        </p:grpSpPr>
        <p:sp>
          <p:nvSpPr>
            <p:cNvPr id="684" name="Google Shape;684;p58"/>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85" name="Google Shape;685;p58"/>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86" name="Google Shape;686;p5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Review Kinerja Tim</a:t>
              </a:r>
              <a:endParaRPr sz="3500">
                <a:solidFill>
                  <a:srgbClr val="B02C20"/>
                </a:solidFill>
                <a:latin typeface="Poppins Thin"/>
                <a:ea typeface="Poppins Thin"/>
                <a:cs typeface="Poppins Thin"/>
                <a:sym typeface="Poppins Thin"/>
              </a:endParaRPr>
            </a:p>
          </p:txBody>
        </p:sp>
        <p:sp>
          <p:nvSpPr>
            <p:cNvPr id="687" name="Google Shape;687;p58"/>
            <p:cNvSpPr/>
            <p:nvPr/>
          </p:nvSpPr>
          <p:spPr>
            <a:xfrm>
              <a:off x="1118295" y="1833263"/>
              <a:ext cx="2030400" cy="15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900">
                  <a:solidFill>
                    <a:srgbClr val="FFFFFF"/>
                  </a:solidFill>
                  <a:latin typeface="Poppins"/>
                  <a:ea typeface="Poppins"/>
                  <a:cs typeface="Poppins"/>
                  <a:sym typeface="Poppins"/>
                </a:rPr>
                <a:t>Dalam menjalankan tugas sebagai tim komunikasi diperlukan komitmen kuat antar anggota dan jika dirasa penting maka sebaiknya tercantum dalam struktur angkatan.</a:t>
              </a:r>
              <a:endParaRPr sz="900">
                <a:solidFill>
                  <a:srgbClr val="FFFFFF"/>
                </a:solidFill>
                <a:latin typeface="Poppins"/>
                <a:ea typeface="Poppins"/>
                <a:cs typeface="Poppins"/>
                <a:sym typeface="Poppins"/>
              </a:endParaRPr>
            </a:p>
          </p:txBody>
        </p:sp>
      </p:grpSp>
      <p:grpSp>
        <p:nvGrpSpPr>
          <p:cNvPr id="688" name="Google Shape;688;p58"/>
          <p:cNvGrpSpPr/>
          <p:nvPr/>
        </p:nvGrpSpPr>
        <p:grpSpPr>
          <a:xfrm>
            <a:off x="6875375" y="951775"/>
            <a:ext cx="1870231" cy="3711155"/>
            <a:chOff x="1118239" y="283725"/>
            <a:chExt cx="2090811" cy="4076400"/>
          </a:xfrm>
        </p:grpSpPr>
        <p:sp>
          <p:nvSpPr>
            <p:cNvPr id="689" name="Google Shape;689;p58"/>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90" name="Google Shape;690;p58"/>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91" name="Google Shape;691;p5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Hal yang Perlu Diperbaiki</a:t>
              </a:r>
              <a:endParaRPr sz="3500">
                <a:solidFill>
                  <a:srgbClr val="B02C20"/>
                </a:solidFill>
                <a:latin typeface="Poppins Thin"/>
                <a:ea typeface="Poppins Thin"/>
                <a:cs typeface="Poppins Thin"/>
                <a:sym typeface="Poppins Thin"/>
              </a:endParaRPr>
            </a:p>
          </p:txBody>
        </p:sp>
        <p:sp>
          <p:nvSpPr>
            <p:cNvPr id="692" name="Google Shape;692;p58"/>
            <p:cNvSpPr/>
            <p:nvPr/>
          </p:nvSpPr>
          <p:spPr>
            <a:xfrm>
              <a:off x="1118295" y="1833263"/>
              <a:ext cx="2030400" cy="19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900">
                  <a:solidFill>
                    <a:srgbClr val="FFFFFF"/>
                  </a:solidFill>
                  <a:latin typeface="Poppins"/>
                  <a:ea typeface="Poppins"/>
                  <a:cs typeface="Poppins"/>
                  <a:sym typeface="Poppins"/>
                </a:rPr>
                <a:t>Waktu orientasi yang terlalu singkat memperpendek kesempatan untuk angkatan melakukan pembahasan internal, di samping partisipasi rekan-rekan angkatan yang juga belum terlalu aktif dalam menyampaikan pendapat.</a:t>
              </a:r>
              <a:endParaRPr sz="900">
                <a:solidFill>
                  <a:srgbClr val="FFFFFF"/>
                </a:solidFill>
                <a:latin typeface="Poppins"/>
                <a:ea typeface="Poppins"/>
                <a:cs typeface="Poppins"/>
                <a:sym typeface="Poppins"/>
              </a:endParaRPr>
            </a:p>
          </p:txBody>
        </p:sp>
      </p:grpSp>
      <p:grpSp>
        <p:nvGrpSpPr>
          <p:cNvPr id="693" name="Google Shape;693;p58"/>
          <p:cNvGrpSpPr/>
          <p:nvPr/>
        </p:nvGrpSpPr>
        <p:grpSpPr>
          <a:xfrm>
            <a:off x="2608175" y="951775"/>
            <a:ext cx="1870231" cy="3711155"/>
            <a:chOff x="1118239" y="283725"/>
            <a:chExt cx="2090811" cy="4076400"/>
          </a:xfrm>
        </p:grpSpPr>
        <p:sp>
          <p:nvSpPr>
            <p:cNvPr id="694" name="Google Shape;694;p58"/>
            <p:cNvSpPr/>
            <p:nvPr/>
          </p:nvSpPr>
          <p:spPr>
            <a:xfrm>
              <a:off x="1178650" y="283725"/>
              <a:ext cx="2030400" cy="4076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95" name="Google Shape;695;p58"/>
            <p:cNvSpPr/>
            <p:nvPr/>
          </p:nvSpPr>
          <p:spPr>
            <a:xfrm>
              <a:off x="1118239" y="341749"/>
              <a:ext cx="2030400" cy="1326000"/>
            </a:xfrm>
            <a:prstGeom prst="rect">
              <a:avLst/>
            </a:prstGeom>
            <a:solidFill>
              <a:srgbClr val="FFFFFF"/>
            </a:solidFill>
            <a:ln cap="flat" cmpd="sng" w="19050">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96" name="Google Shape;696;p5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id" sz="1300">
                  <a:solidFill>
                    <a:schemeClr val="dk2"/>
                  </a:solidFill>
                  <a:latin typeface="Poppins"/>
                  <a:ea typeface="Poppins"/>
                  <a:cs typeface="Poppins"/>
                  <a:sym typeface="Poppins"/>
                </a:rPr>
                <a:t>Peran yang Diambil</a:t>
              </a:r>
              <a:endParaRPr sz="3500">
                <a:solidFill>
                  <a:srgbClr val="B02C20"/>
                </a:solidFill>
                <a:latin typeface="Poppins Thin"/>
                <a:ea typeface="Poppins Thin"/>
                <a:cs typeface="Poppins Thin"/>
                <a:sym typeface="Poppins Thin"/>
              </a:endParaRPr>
            </a:p>
          </p:txBody>
        </p:sp>
        <p:sp>
          <p:nvSpPr>
            <p:cNvPr id="697" name="Google Shape;697;p58"/>
            <p:cNvSpPr/>
            <p:nvPr/>
          </p:nvSpPr>
          <p:spPr>
            <a:xfrm>
              <a:off x="1118295" y="1833263"/>
              <a:ext cx="2030400" cy="12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900">
                  <a:solidFill>
                    <a:srgbClr val="FFFFFF"/>
                  </a:solidFill>
                  <a:latin typeface="Poppins"/>
                  <a:ea typeface="Poppins"/>
                  <a:cs typeface="Poppins"/>
                  <a:sym typeface="Poppins"/>
                </a:rPr>
                <a:t>Menghimpun dan mengolah aspirasi angkatan dan mewakili angkatan dalam dialog untuk menyampaikan aspirasi tersebut.</a:t>
              </a:r>
              <a:endParaRPr sz="900">
                <a:solidFill>
                  <a:srgbClr val="FFFFFF"/>
                </a:solidFill>
                <a:latin typeface="Poppins"/>
                <a:ea typeface="Poppins"/>
                <a:cs typeface="Poppins"/>
                <a:sym typeface="Poppins"/>
              </a:endParaRPr>
            </a:p>
          </p:txBody>
        </p:sp>
      </p:grpSp>
      <p:pic>
        <p:nvPicPr>
          <p:cNvPr id="698" name="Google Shape;698;p58"/>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699" name="Google Shape;699;p58"/>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nvSpPr>
        <p:spPr>
          <a:xfrm>
            <a:off x="311700" y="187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d" sz="2800">
                <a:latin typeface="Poppins"/>
                <a:ea typeface="Poppins"/>
                <a:cs typeface="Poppins"/>
                <a:sym typeface="Poppins"/>
              </a:rPr>
              <a:t>Competitive Analysis</a:t>
            </a:r>
            <a:endParaRPr b="1" sz="2800">
              <a:solidFill>
                <a:srgbClr val="000000"/>
              </a:solidFill>
              <a:latin typeface="Poppins"/>
              <a:ea typeface="Poppins"/>
              <a:cs typeface="Poppins"/>
              <a:sym typeface="Poppins"/>
            </a:endParaRPr>
          </a:p>
        </p:txBody>
      </p:sp>
      <p:sp>
        <p:nvSpPr>
          <p:cNvPr id="106" name="Google Shape;106;p19"/>
          <p:cNvSpPr/>
          <p:nvPr/>
        </p:nvSpPr>
        <p:spPr>
          <a:xfrm>
            <a:off x="4487750" y="2473463"/>
            <a:ext cx="569357" cy="3299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VS</a:t>
            </a:r>
          </a:p>
        </p:txBody>
      </p:sp>
      <p:pic>
        <p:nvPicPr>
          <p:cNvPr id="107" name="Google Shape;107;p19"/>
          <p:cNvPicPr preferRelativeResize="0"/>
          <p:nvPr/>
        </p:nvPicPr>
        <p:blipFill rotWithShape="1">
          <a:blip r:embed="rId3">
            <a:alphaModFix/>
          </a:blip>
          <a:srcRect b="33036" l="0" r="0" t="28714"/>
          <a:stretch/>
        </p:blipFill>
        <p:spPr>
          <a:xfrm>
            <a:off x="1817675" y="2242200"/>
            <a:ext cx="2071825" cy="792475"/>
          </a:xfrm>
          <a:prstGeom prst="rect">
            <a:avLst/>
          </a:prstGeom>
          <a:noFill/>
          <a:ln>
            <a:noFill/>
          </a:ln>
        </p:spPr>
      </p:pic>
      <p:pic>
        <p:nvPicPr>
          <p:cNvPr id="108" name="Google Shape;108;p19"/>
          <p:cNvPicPr preferRelativeResize="0"/>
          <p:nvPr/>
        </p:nvPicPr>
        <p:blipFill>
          <a:blip r:embed="rId4">
            <a:alphaModFix/>
          </a:blip>
          <a:stretch>
            <a:fillRect/>
          </a:stretch>
        </p:blipFill>
        <p:spPr>
          <a:xfrm>
            <a:off x="6009604" y="1950350"/>
            <a:ext cx="1507225" cy="1507225"/>
          </a:xfrm>
          <a:prstGeom prst="rect">
            <a:avLst/>
          </a:prstGeom>
          <a:noFill/>
          <a:ln>
            <a:noFill/>
          </a:ln>
        </p:spPr>
      </p:pic>
      <p:pic>
        <p:nvPicPr>
          <p:cNvPr id="109" name="Google Shape;109;p19"/>
          <p:cNvPicPr preferRelativeResize="0"/>
          <p:nvPr/>
        </p:nvPicPr>
        <p:blipFill rotWithShape="1">
          <a:blip r:embed="rId5">
            <a:alphaModFix/>
          </a:blip>
          <a:srcRect b="0" l="0" r="0" t="0"/>
          <a:stretch/>
        </p:blipFill>
        <p:spPr>
          <a:xfrm>
            <a:off x="8483811" y="67875"/>
            <a:ext cx="595640" cy="428749"/>
          </a:xfrm>
          <a:prstGeom prst="rect">
            <a:avLst/>
          </a:prstGeom>
          <a:noFill/>
          <a:ln>
            <a:noFill/>
          </a:ln>
        </p:spPr>
      </p:pic>
      <p:pic>
        <p:nvPicPr>
          <p:cNvPr id="110" name="Google Shape;110;p19"/>
          <p:cNvPicPr preferRelativeResize="0"/>
          <p:nvPr/>
        </p:nvPicPr>
        <p:blipFill>
          <a:blip r:embed="rId6">
            <a:alphaModFix/>
          </a:blip>
          <a:stretch>
            <a:fillRect/>
          </a:stretch>
        </p:blipFill>
        <p:spPr>
          <a:xfrm>
            <a:off x="7509150" y="151529"/>
            <a:ext cx="913434" cy="3450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nvSpPr>
        <p:spPr>
          <a:xfrm>
            <a:off x="311700" y="1108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d" sz="2800">
                <a:solidFill>
                  <a:schemeClr val="dk1"/>
                </a:solidFill>
                <a:latin typeface="Poppins"/>
                <a:ea typeface="Poppins"/>
                <a:cs typeface="Poppins"/>
                <a:sym typeface="Poppins"/>
              </a:rPr>
              <a:t>Competitive Analysis</a:t>
            </a:r>
            <a:endParaRPr b="1" sz="2800">
              <a:latin typeface="Poppins"/>
              <a:ea typeface="Poppins"/>
              <a:cs typeface="Poppins"/>
              <a:sym typeface="Poppins"/>
            </a:endParaRPr>
          </a:p>
        </p:txBody>
      </p:sp>
      <p:sp>
        <p:nvSpPr>
          <p:cNvPr id="116" name="Google Shape;116;p20"/>
          <p:cNvSpPr/>
          <p:nvPr/>
        </p:nvSpPr>
        <p:spPr>
          <a:xfrm>
            <a:off x="7107125" y="4537725"/>
            <a:ext cx="902411" cy="32993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...VS</a:t>
            </a:r>
          </a:p>
        </p:txBody>
      </p:sp>
      <p:pic>
        <p:nvPicPr>
          <p:cNvPr id="117" name="Google Shape;117;p20"/>
          <p:cNvPicPr preferRelativeResize="0"/>
          <p:nvPr/>
        </p:nvPicPr>
        <p:blipFill rotWithShape="1">
          <a:blip r:embed="rId3">
            <a:alphaModFix/>
          </a:blip>
          <a:srcRect b="33036" l="0" r="0" t="28714"/>
          <a:stretch/>
        </p:blipFill>
        <p:spPr>
          <a:xfrm>
            <a:off x="1370000" y="874642"/>
            <a:ext cx="2021475" cy="773200"/>
          </a:xfrm>
          <a:prstGeom prst="rect">
            <a:avLst/>
          </a:prstGeom>
          <a:noFill/>
          <a:ln>
            <a:noFill/>
          </a:ln>
        </p:spPr>
      </p:pic>
      <p:pic>
        <p:nvPicPr>
          <p:cNvPr id="118" name="Google Shape;118;p20"/>
          <p:cNvPicPr preferRelativeResize="0"/>
          <p:nvPr/>
        </p:nvPicPr>
        <p:blipFill>
          <a:blip r:embed="rId4">
            <a:alphaModFix/>
          </a:blip>
          <a:stretch>
            <a:fillRect/>
          </a:stretch>
        </p:blipFill>
        <p:spPr>
          <a:xfrm>
            <a:off x="8276550" y="4314822"/>
            <a:ext cx="648375" cy="648350"/>
          </a:xfrm>
          <a:prstGeom prst="rect">
            <a:avLst/>
          </a:prstGeom>
          <a:noFill/>
          <a:ln>
            <a:noFill/>
          </a:ln>
        </p:spPr>
      </p:pic>
      <p:pic>
        <p:nvPicPr>
          <p:cNvPr id="119" name="Google Shape;119;p20"/>
          <p:cNvPicPr preferRelativeResize="0"/>
          <p:nvPr/>
        </p:nvPicPr>
        <p:blipFill>
          <a:blip r:embed="rId5">
            <a:alphaModFix/>
          </a:blip>
          <a:stretch>
            <a:fillRect/>
          </a:stretch>
        </p:blipFill>
        <p:spPr>
          <a:xfrm>
            <a:off x="4388400" y="928899"/>
            <a:ext cx="4269824" cy="1219310"/>
          </a:xfrm>
          <a:prstGeom prst="rect">
            <a:avLst/>
          </a:prstGeom>
          <a:noFill/>
          <a:ln>
            <a:noFill/>
          </a:ln>
        </p:spPr>
      </p:pic>
      <p:pic>
        <p:nvPicPr>
          <p:cNvPr id="120" name="Google Shape;120;p20"/>
          <p:cNvPicPr preferRelativeResize="0"/>
          <p:nvPr/>
        </p:nvPicPr>
        <p:blipFill>
          <a:blip r:embed="rId6">
            <a:alphaModFix/>
          </a:blip>
          <a:stretch>
            <a:fillRect/>
          </a:stretch>
        </p:blipFill>
        <p:spPr>
          <a:xfrm>
            <a:off x="761100" y="2378925"/>
            <a:ext cx="3239275" cy="1935900"/>
          </a:xfrm>
          <a:prstGeom prst="rect">
            <a:avLst/>
          </a:prstGeom>
          <a:noFill/>
          <a:ln>
            <a:noFill/>
          </a:ln>
        </p:spPr>
      </p:pic>
      <p:pic>
        <p:nvPicPr>
          <p:cNvPr id="121" name="Google Shape;121;p20"/>
          <p:cNvPicPr preferRelativeResize="0"/>
          <p:nvPr/>
        </p:nvPicPr>
        <p:blipFill>
          <a:blip r:embed="rId7">
            <a:alphaModFix/>
          </a:blip>
          <a:stretch>
            <a:fillRect/>
          </a:stretch>
        </p:blipFill>
        <p:spPr>
          <a:xfrm>
            <a:off x="4499150" y="2287175"/>
            <a:ext cx="3911899" cy="1141825"/>
          </a:xfrm>
          <a:prstGeom prst="rect">
            <a:avLst/>
          </a:prstGeom>
          <a:noFill/>
          <a:ln>
            <a:noFill/>
          </a:ln>
        </p:spPr>
      </p:pic>
      <p:pic>
        <p:nvPicPr>
          <p:cNvPr id="122" name="Google Shape;122;p20"/>
          <p:cNvPicPr preferRelativeResize="0"/>
          <p:nvPr/>
        </p:nvPicPr>
        <p:blipFill rotWithShape="1">
          <a:blip r:embed="rId8">
            <a:alphaModFix/>
          </a:blip>
          <a:srcRect b="0" l="0" r="0" t="0"/>
          <a:stretch/>
        </p:blipFill>
        <p:spPr>
          <a:xfrm>
            <a:off x="8483811" y="67875"/>
            <a:ext cx="595640" cy="428749"/>
          </a:xfrm>
          <a:prstGeom prst="rect">
            <a:avLst/>
          </a:prstGeom>
          <a:noFill/>
          <a:ln>
            <a:noFill/>
          </a:ln>
        </p:spPr>
      </p:pic>
      <p:pic>
        <p:nvPicPr>
          <p:cNvPr id="123" name="Google Shape;123;p20"/>
          <p:cNvPicPr preferRelativeResize="0"/>
          <p:nvPr/>
        </p:nvPicPr>
        <p:blipFill>
          <a:blip r:embed="rId9">
            <a:alphaModFix/>
          </a:blip>
          <a:stretch>
            <a:fillRect/>
          </a:stretch>
        </p:blipFill>
        <p:spPr>
          <a:xfrm>
            <a:off x="7509150" y="151529"/>
            <a:ext cx="913434" cy="3450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1913850" y="895025"/>
            <a:ext cx="1172250" cy="1172175"/>
          </a:xfrm>
          <a:prstGeom prst="rect">
            <a:avLst/>
          </a:prstGeom>
          <a:noFill/>
          <a:ln>
            <a:noFill/>
          </a:ln>
        </p:spPr>
      </p:pic>
      <p:pic>
        <p:nvPicPr>
          <p:cNvPr id="129" name="Google Shape;129;p21"/>
          <p:cNvPicPr preferRelativeResize="0"/>
          <p:nvPr/>
        </p:nvPicPr>
        <p:blipFill>
          <a:blip r:embed="rId4">
            <a:alphaModFix/>
          </a:blip>
          <a:stretch>
            <a:fillRect/>
          </a:stretch>
        </p:blipFill>
        <p:spPr>
          <a:xfrm>
            <a:off x="5409525" y="1376563"/>
            <a:ext cx="3124876" cy="3023975"/>
          </a:xfrm>
          <a:prstGeom prst="rect">
            <a:avLst/>
          </a:prstGeom>
          <a:noFill/>
          <a:ln>
            <a:noFill/>
          </a:ln>
        </p:spPr>
      </p:pic>
      <p:sp>
        <p:nvSpPr>
          <p:cNvPr id="130" name="Google Shape;130;p21"/>
          <p:cNvSpPr/>
          <p:nvPr/>
        </p:nvSpPr>
        <p:spPr>
          <a:xfrm>
            <a:off x="6781764" y="2067211"/>
            <a:ext cx="843900" cy="491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21"/>
          <p:cNvPicPr preferRelativeResize="0"/>
          <p:nvPr/>
        </p:nvPicPr>
        <p:blipFill>
          <a:blip r:embed="rId5">
            <a:alphaModFix/>
          </a:blip>
          <a:stretch>
            <a:fillRect/>
          </a:stretch>
        </p:blipFill>
        <p:spPr>
          <a:xfrm>
            <a:off x="492125" y="2322900"/>
            <a:ext cx="4326576" cy="2077651"/>
          </a:xfrm>
          <a:prstGeom prst="rect">
            <a:avLst/>
          </a:prstGeom>
          <a:noFill/>
          <a:ln>
            <a:noFill/>
          </a:ln>
        </p:spPr>
      </p:pic>
      <p:sp>
        <p:nvSpPr>
          <p:cNvPr id="132" name="Google Shape;132;p21"/>
          <p:cNvSpPr txBox="1"/>
          <p:nvPr/>
        </p:nvSpPr>
        <p:spPr>
          <a:xfrm>
            <a:off x="311700" y="1108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d" sz="2800">
                <a:solidFill>
                  <a:schemeClr val="dk1"/>
                </a:solidFill>
                <a:latin typeface="Poppins"/>
                <a:ea typeface="Poppins"/>
                <a:cs typeface="Poppins"/>
                <a:sym typeface="Poppins"/>
              </a:rPr>
              <a:t>Competitive Analysis</a:t>
            </a:r>
            <a:endParaRPr b="1" sz="2800">
              <a:latin typeface="Poppins"/>
              <a:ea typeface="Poppins"/>
              <a:cs typeface="Poppins"/>
              <a:sym typeface="Poppins"/>
            </a:endParaRPr>
          </a:p>
        </p:txBody>
      </p:sp>
      <p:pic>
        <p:nvPicPr>
          <p:cNvPr id="133" name="Google Shape;133;p21"/>
          <p:cNvPicPr preferRelativeResize="0"/>
          <p:nvPr/>
        </p:nvPicPr>
        <p:blipFill rotWithShape="1">
          <a:blip r:embed="rId6">
            <a:alphaModFix/>
          </a:blip>
          <a:srcRect b="0" l="0" r="0" t="0"/>
          <a:stretch/>
        </p:blipFill>
        <p:spPr>
          <a:xfrm>
            <a:off x="8483811" y="67875"/>
            <a:ext cx="595640" cy="428749"/>
          </a:xfrm>
          <a:prstGeom prst="rect">
            <a:avLst/>
          </a:prstGeom>
          <a:noFill/>
          <a:ln>
            <a:noFill/>
          </a:ln>
        </p:spPr>
      </p:pic>
      <p:pic>
        <p:nvPicPr>
          <p:cNvPr id="134" name="Google Shape;134;p21"/>
          <p:cNvPicPr preferRelativeResize="0"/>
          <p:nvPr/>
        </p:nvPicPr>
        <p:blipFill>
          <a:blip r:embed="rId7">
            <a:alphaModFix/>
          </a:blip>
          <a:stretch>
            <a:fillRect/>
          </a:stretch>
        </p:blipFill>
        <p:spPr>
          <a:xfrm>
            <a:off x="7509150" y="151529"/>
            <a:ext cx="913434" cy="3450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3">
            <a:alphaModFix/>
          </a:blip>
          <a:stretch>
            <a:fillRect/>
          </a:stretch>
        </p:blipFill>
        <p:spPr>
          <a:xfrm>
            <a:off x="2410700" y="844200"/>
            <a:ext cx="4322599" cy="2598150"/>
          </a:xfrm>
          <a:prstGeom prst="rect">
            <a:avLst/>
          </a:prstGeom>
          <a:noFill/>
          <a:ln>
            <a:noFill/>
          </a:ln>
        </p:spPr>
      </p:pic>
      <p:sp>
        <p:nvSpPr>
          <p:cNvPr id="140" name="Google Shape;140;p22"/>
          <p:cNvSpPr txBox="1"/>
          <p:nvPr/>
        </p:nvSpPr>
        <p:spPr>
          <a:xfrm>
            <a:off x="2181225" y="3442350"/>
            <a:ext cx="493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700"/>
              <a:t>Sumber: CNN Indonesia https://www.cnnindonesia.com/teknologi/20211126165719-206-726591/google-cloud-kuasai-pasar-ri-disusul-aws-azure-dan-alicloud</a:t>
            </a:r>
            <a:endParaRPr sz="700"/>
          </a:p>
          <a:p>
            <a:pPr indent="0" lvl="0" marL="0" rtl="0" algn="l">
              <a:spcBef>
                <a:spcPts val="0"/>
              </a:spcBef>
              <a:spcAft>
                <a:spcPts val="0"/>
              </a:spcAft>
              <a:buNone/>
            </a:pPr>
            <a:r>
              <a:t/>
            </a:r>
            <a:endParaRPr sz="700"/>
          </a:p>
        </p:txBody>
      </p:sp>
      <p:sp>
        <p:nvSpPr>
          <p:cNvPr id="141" name="Google Shape;141;p22"/>
          <p:cNvSpPr txBox="1"/>
          <p:nvPr/>
        </p:nvSpPr>
        <p:spPr>
          <a:xfrm>
            <a:off x="350200" y="96725"/>
            <a:ext cx="510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2800">
                <a:solidFill>
                  <a:schemeClr val="dk1"/>
                </a:solidFill>
                <a:latin typeface="Poppins"/>
                <a:ea typeface="Poppins"/>
                <a:cs typeface="Poppins"/>
                <a:sym typeface="Poppins"/>
              </a:rPr>
              <a:t>Competitive Analysis</a:t>
            </a:r>
            <a:endParaRPr b="1" sz="2800">
              <a:solidFill>
                <a:schemeClr val="dk1"/>
              </a:solidFill>
              <a:latin typeface="Poppins"/>
              <a:ea typeface="Poppins"/>
              <a:cs typeface="Poppins"/>
              <a:sym typeface="Poppins"/>
            </a:endParaRPr>
          </a:p>
        </p:txBody>
      </p:sp>
      <p:sp>
        <p:nvSpPr>
          <p:cNvPr id="142" name="Google Shape;142;p22"/>
          <p:cNvSpPr txBox="1"/>
          <p:nvPr/>
        </p:nvSpPr>
        <p:spPr>
          <a:xfrm>
            <a:off x="660900" y="3699225"/>
            <a:ext cx="819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id"/>
              <a:t>Global Cloud Computing Market Size </a:t>
            </a:r>
            <a:r>
              <a:rPr b="1" lang="id"/>
              <a:t>17.9% CAGR &gt; 4.95%</a:t>
            </a:r>
            <a:r>
              <a:rPr lang="id"/>
              <a:t> Telkom Revenue Growth (2020-2021)</a:t>
            </a:r>
            <a:endParaRPr/>
          </a:p>
          <a:p>
            <a:pPr indent="0" lvl="0" marL="0" rtl="0" algn="l">
              <a:spcBef>
                <a:spcPts val="0"/>
              </a:spcBef>
              <a:spcAft>
                <a:spcPts val="0"/>
              </a:spcAft>
              <a:buNone/>
            </a:pPr>
            <a:r>
              <a:rPr lang="id"/>
              <a:t>Sumber: Disadur dari berbagai sumber</a:t>
            </a:r>
            <a:endParaRPr/>
          </a:p>
        </p:txBody>
      </p:sp>
      <p:pic>
        <p:nvPicPr>
          <p:cNvPr id="143" name="Google Shape;143;p22"/>
          <p:cNvPicPr preferRelativeResize="0"/>
          <p:nvPr/>
        </p:nvPicPr>
        <p:blipFill rotWithShape="1">
          <a:blip r:embed="rId4">
            <a:alphaModFix/>
          </a:blip>
          <a:srcRect b="0" l="0" r="0" t="0"/>
          <a:stretch/>
        </p:blipFill>
        <p:spPr>
          <a:xfrm>
            <a:off x="8483811" y="67875"/>
            <a:ext cx="595640" cy="428749"/>
          </a:xfrm>
          <a:prstGeom prst="rect">
            <a:avLst/>
          </a:prstGeom>
          <a:noFill/>
          <a:ln>
            <a:noFill/>
          </a:ln>
        </p:spPr>
      </p:pic>
      <p:pic>
        <p:nvPicPr>
          <p:cNvPr id="144" name="Google Shape;144;p22"/>
          <p:cNvPicPr preferRelativeResize="0"/>
          <p:nvPr/>
        </p:nvPicPr>
        <p:blipFill>
          <a:blip r:embed="rId5">
            <a:alphaModFix/>
          </a:blip>
          <a:stretch>
            <a:fillRect/>
          </a:stretch>
        </p:blipFill>
        <p:spPr>
          <a:xfrm>
            <a:off x="7509150" y="151529"/>
            <a:ext cx="913434" cy="3450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cxnSp>
        <p:nvCxnSpPr>
          <p:cNvPr id="149" name="Google Shape;149;p23"/>
          <p:cNvCxnSpPr/>
          <p:nvPr/>
        </p:nvCxnSpPr>
        <p:spPr>
          <a:xfrm>
            <a:off x="2631815" y="2511312"/>
            <a:ext cx="3526500" cy="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23"/>
          <p:cNvCxnSpPr>
            <a:stCxn id="151" idx="2"/>
          </p:cNvCxnSpPr>
          <p:nvPr/>
        </p:nvCxnSpPr>
        <p:spPr>
          <a:xfrm>
            <a:off x="2557148" y="1436227"/>
            <a:ext cx="512700" cy="1074900"/>
          </a:xfrm>
          <a:prstGeom prst="straightConnector1">
            <a:avLst/>
          </a:prstGeom>
          <a:noFill/>
          <a:ln cap="flat" cmpd="sng" w="9525">
            <a:solidFill>
              <a:schemeClr val="dk2"/>
            </a:solidFill>
            <a:prstDash val="solid"/>
            <a:round/>
            <a:headEnd len="med" w="med" type="none"/>
            <a:tailEnd len="med" w="med" type="none"/>
          </a:ln>
        </p:spPr>
      </p:cxnSp>
      <p:cxnSp>
        <p:nvCxnSpPr>
          <p:cNvPr id="152" name="Google Shape;152;p23"/>
          <p:cNvCxnSpPr>
            <a:endCxn id="153" idx="0"/>
          </p:cNvCxnSpPr>
          <p:nvPr/>
        </p:nvCxnSpPr>
        <p:spPr>
          <a:xfrm flipH="1">
            <a:off x="3999636" y="2511465"/>
            <a:ext cx="507300" cy="9804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23"/>
          <p:cNvCxnSpPr>
            <a:stCxn id="155" idx="2"/>
          </p:cNvCxnSpPr>
          <p:nvPr/>
        </p:nvCxnSpPr>
        <p:spPr>
          <a:xfrm>
            <a:off x="5388912" y="1436227"/>
            <a:ext cx="544500" cy="1074900"/>
          </a:xfrm>
          <a:prstGeom prst="straightConnector1">
            <a:avLst/>
          </a:prstGeom>
          <a:noFill/>
          <a:ln cap="flat" cmpd="sng" w="9525">
            <a:solidFill>
              <a:schemeClr val="dk2"/>
            </a:solidFill>
            <a:prstDash val="solid"/>
            <a:round/>
            <a:headEnd len="med" w="med" type="none"/>
            <a:tailEnd len="med" w="med" type="none"/>
          </a:ln>
        </p:spPr>
      </p:cxnSp>
      <p:sp>
        <p:nvSpPr>
          <p:cNvPr id="156" name="Google Shape;156;p23"/>
          <p:cNvSpPr/>
          <p:nvPr/>
        </p:nvSpPr>
        <p:spPr>
          <a:xfrm rot="5400000">
            <a:off x="6475450" y="1262396"/>
            <a:ext cx="1869900" cy="2497800"/>
          </a:xfrm>
          <a:prstGeom prst="triangle">
            <a:avLst>
              <a:gd fmla="val 4781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txBox="1"/>
          <p:nvPr/>
        </p:nvSpPr>
        <p:spPr>
          <a:xfrm>
            <a:off x="5092512" y="1036027"/>
            <a:ext cx="592800" cy="4002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a:latin typeface="Poppins"/>
                <a:ea typeface="Poppins"/>
                <a:cs typeface="Poppins"/>
                <a:sym typeface="Poppins"/>
              </a:rPr>
              <a:t>Man</a:t>
            </a:r>
            <a:endParaRPr b="1">
              <a:latin typeface="Poppins"/>
              <a:ea typeface="Poppins"/>
              <a:cs typeface="Poppins"/>
              <a:sym typeface="Poppins"/>
            </a:endParaRPr>
          </a:p>
        </p:txBody>
      </p:sp>
      <p:sp>
        <p:nvSpPr>
          <p:cNvPr id="153" name="Google Shape;153;p23"/>
          <p:cNvSpPr txBox="1"/>
          <p:nvPr/>
        </p:nvSpPr>
        <p:spPr>
          <a:xfrm>
            <a:off x="3414936" y="3491865"/>
            <a:ext cx="1169400" cy="4002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a:t>Market</a:t>
            </a:r>
            <a:endParaRPr b="1"/>
          </a:p>
        </p:txBody>
      </p:sp>
      <p:sp>
        <p:nvSpPr>
          <p:cNvPr id="151" name="Google Shape;151;p23"/>
          <p:cNvSpPr txBox="1"/>
          <p:nvPr/>
        </p:nvSpPr>
        <p:spPr>
          <a:xfrm>
            <a:off x="1972448" y="1036027"/>
            <a:ext cx="1169400" cy="4002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a:latin typeface="Poppins"/>
                <a:ea typeface="Poppins"/>
                <a:cs typeface="Poppins"/>
                <a:sym typeface="Poppins"/>
              </a:rPr>
              <a:t>Machine</a:t>
            </a:r>
            <a:endParaRPr b="1">
              <a:latin typeface="Poppins"/>
              <a:ea typeface="Poppins"/>
              <a:cs typeface="Poppins"/>
              <a:sym typeface="Poppins"/>
            </a:endParaRPr>
          </a:p>
        </p:txBody>
      </p:sp>
      <p:sp>
        <p:nvSpPr>
          <p:cNvPr id="157" name="Google Shape;157;p23"/>
          <p:cNvSpPr txBox="1"/>
          <p:nvPr/>
        </p:nvSpPr>
        <p:spPr>
          <a:xfrm>
            <a:off x="654575" y="1576350"/>
            <a:ext cx="1601700" cy="692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d" sz="1100"/>
              <a:t>Ketinggalan teknologi layanan dari kompetitor</a:t>
            </a:r>
            <a:endParaRPr sz="1100"/>
          </a:p>
        </p:txBody>
      </p:sp>
      <p:cxnSp>
        <p:nvCxnSpPr>
          <p:cNvPr id="158" name="Google Shape;158;p23"/>
          <p:cNvCxnSpPr/>
          <p:nvPr/>
        </p:nvCxnSpPr>
        <p:spPr>
          <a:xfrm>
            <a:off x="2300810" y="1973685"/>
            <a:ext cx="512700" cy="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23"/>
          <p:cNvSpPr txBox="1"/>
          <p:nvPr/>
        </p:nvSpPr>
        <p:spPr>
          <a:xfrm>
            <a:off x="1905002" y="2830175"/>
            <a:ext cx="1830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1100"/>
              <a:t>Pasar yang sudah jenuh</a:t>
            </a:r>
            <a:endParaRPr sz="1100"/>
          </a:p>
        </p:txBody>
      </p:sp>
      <p:cxnSp>
        <p:nvCxnSpPr>
          <p:cNvPr id="160" name="Google Shape;160;p23"/>
          <p:cNvCxnSpPr/>
          <p:nvPr/>
        </p:nvCxnSpPr>
        <p:spPr>
          <a:xfrm>
            <a:off x="3731453" y="3037017"/>
            <a:ext cx="512700" cy="0"/>
          </a:xfrm>
          <a:prstGeom prst="straightConnector1">
            <a:avLst/>
          </a:prstGeom>
          <a:noFill/>
          <a:ln cap="flat" cmpd="sng" w="9525">
            <a:solidFill>
              <a:schemeClr val="dk2"/>
            </a:solidFill>
            <a:prstDash val="solid"/>
            <a:round/>
            <a:headEnd len="med" w="med" type="none"/>
            <a:tailEnd len="med" w="med" type="none"/>
          </a:ln>
        </p:spPr>
      </p:cxnSp>
      <p:sp>
        <p:nvSpPr>
          <p:cNvPr id="161" name="Google Shape;161;p23"/>
          <p:cNvSpPr txBox="1"/>
          <p:nvPr/>
        </p:nvSpPr>
        <p:spPr>
          <a:xfrm>
            <a:off x="4110800" y="1865875"/>
            <a:ext cx="1218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1100"/>
              <a:t>Kelangkaan digital talent di Indonesia</a:t>
            </a:r>
            <a:endParaRPr sz="1100"/>
          </a:p>
        </p:txBody>
      </p:sp>
      <p:cxnSp>
        <p:nvCxnSpPr>
          <p:cNvPr id="162" name="Google Shape;162;p23"/>
          <p:cNvCxnSpPr/>
          <p:nvPr/>
        </p:nvCxnSpPr>
        <p:spPr>
          <a:xfrm>
            <a:off x="5249742" y="2212217"/>
            <a:ext cx="512700" cy="0"/>
          </a:xfrm>
          <a:prstGeom prst="straightConnector1">
            <a:avLst/>
          </a:prstGeom>
          <a:noFill/>
          <a:ln cap="flat" cmpd="sng" w="9525">
            <a:solidFill>
              <a:schemeClr val="dk2"/>
            </a:solidFill>
            <a:prstDash val="solid"/>
            <a:round/>
            <a:headEnd len="med" w="med" type="none"/>
            <a:tailEnd len="med" w="med" type="none"/>
          </a:ln>
        </p:spPr>
      </p:cxnSp>
      <p:sp>
        <p:nvSpPr>
          <p:cNvPr id="163" name="Google Shape;163;p23"/>
          <p:cNvSpPr txBox="1"/>
          <p:nvPr/>
        </p:nvSpPr>
        <p:spPr>
          <a:xfrm>
            <a:off x="5931675" y="1929875"/>
            <a:ext cx="1972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a:latin typeface="Poppins"/>
                <a:ea typeface="Poppins"/>
                <a:cs typeface="Poppins"/>
                <a:sym typeface="Poppins"/>
              </a:rPr>
              <a:t>Lambatnya transformasi telkom menjadi digital telco</a:t>
            </a:r>
            <a:endParaRPr b="1">
              <a:latin typeface="Poppins"/>
              <a:ea typeface="Poppins"/>
              <a:cs typeface="Poppins"/>
              <a:sym typeface="Poppins"/>
            </a:endParaRPr>
          </a:p>
        </p:txBody>
      </p:sp>
      <p:sp>
        <p:nvSpPr>
          <p:cNvPr id="164" name="Google Shape;164;p23"/>
          <p:cNvSpPr txBox="1"/>
          <p:nvPr/>
        </p:nvSpPr>
        <p:spPr>
          <a:xfrm>
            <a:off x="425975" y="2245525"/>
            <a:ext cx="2148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p>
        </p:txBody>
      </p:sp>
      <p:cxnSp>
        <p:nvCxnSpPr>
          <p:cNvPr id="165" name="Google Shape;165;p23"/>
          <p:cNvCxnSpPr/>
          <p:nvPr/>
        </p:nvCxnSpPr>
        <p:spPr>
          <a:xfrm>
            <a:off x="3598092" y="3306817"/>
            <a:ext cx="512700" cy="0"/>
          </a:xfrm>
          <a:prstGeom prst="straightConnector1">
            <a:avLst/>
          </a:prstGeom>
          <a:noFill/>
          <a:ln cap="flat" cmpd="sng" w="9525">
            <a:solidFill>
              <a:schemeClr val="dk2"/>
            </a:solidFill>
            <a:prstDash val="solid"/>
            <a:round/>
            <a:headEnd len="med" w="med" type="none"/>
            <a:tailEnd len="med" w="med" type="none"/>
          </a:ln>
        </p:spPr>
      </p:cxnSp>
      <p:pic>
        <p:nvPicPr>
          <p:cNvPr id="166" name="Google Shape;166;p23"/>
          <p:cNvPicPr preferRelativeResize="0"/>
          <p:nvPr/>
        </p:nvPicPr>
        <p:blipFill rotWithShape="1">
          <a:blip r:embed="rId3">
            <a:alphaModFix/>
          </a:blip>
          <a:srcRect b="0" l="0" r="0" t="0"/>
          <a:stretch/>
        </p:blipFill>
        <p:spPr>
          <a:xfrm>
            <a:off x="8483811" y="67875"/>
            <a:ext cx="595640" cy="428749"/>
          </a:xfrm>
          <a:prstGeom prst="rect">
            <a:avLst/>
          </a:prstGeom>
          <a:noFill/>
          <a:ln>
            <a:noFill/>
          </a:ln>
        </p:spPr>
      </p:pic>
      <p:pic>
        <p:nvPicPr>
          <p:cNvPr id="167" name="Google Shape;167;p23"/>
          <p:cNvPicPr preferRelativeResize="0"/>
          <p:nvPr/>
        </p:nvPicPr>
        <p:blipFill>
          <a:blip r:embed="rId4">
            <a:alphaModFix/>
          </a:blip>
          <a:stretch>
            <a:fillRect/>
          </a:stretch>
        </p:blipFill>
        <p:spPr>
          <a:xfrm>
            <a:off x="7509150" y="151529"/>
            <a:ext cx="913434" cy="3450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